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304" r:id="rId4"/>
    <p:sldId id="321" r:id="rId5"/>
    <p:sldId id="305" r:id="rId6"/>
    <p:sldId id="322" r:id="rId7"/>
    <p:sldId id="311" r:id="rId8"/>
    <p:sldId id="312" r:id="rId9"/>
    <p:sldId id="313" r:id="rId10"/>
    <p:sldId id="310" r:id="rId11"/>
    <p:sldId id="314" r:id="rId12"/>
    <p:sldId id="318" r:id="rId13"/>
    <p:sldId id="316" r:id="rId14"/>
    <p:sldId id="323" r:id="rId15"/>
    <p:sldId id="319" r:id="rId16"/>
    <p:sldId id="320" r:id="rId17"/>
    <p:sldId id="324" r:id="rId18"/>
    <p:sldId id="327" r:id="rId19"/>
    <p:sldId id="326" r:id="rId20"/>
    <p:sldId id="325" r:id="rId21"/>
  </p:sldIdLst>
  <p:sldSz cx="12192000" cy="6858000"/>
  <p:notesSz cx="6950075" cy="9236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1" d="100"/>
          <a:sy n="71" d="100"/>
        </p:scale>
        <p:origin x="307" y="53"/>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B4CC04-015E-A9AA-C574-D9D269E630E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3E7A8969-E574-D3D9-1C32-309590FE0D59}"/>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427BFE6-E15E-197A-1BC7-FC1E593261D8}"/>
              </a:ext>
            </a:extLst>
          </p:cNvPr>
          <p:cNvSpPr>
            <a:spLocks noGrp="1"/>
          </p:cNvSpPr>
          <p:nvPr>
            <p:ph type="dt" sz="half" idx="10"/>
          </p:nvPr>
        </p:nvSpPr>
        <p:spPr/>
        <p:txBody>
          <a:bodyPr/>
          <a:lstStyle/>
          <a:p>
            <a:fld id="{84985D89-B0FC-4EBD-A5D4-E0C3776268DE}" type="datetimeFigureOut">
              <a:rPr lang="en-US" smtClean="0"/>
              <a:t>11/16/2022</a:t>
            </a:fld>
            <a:endParaRPr lang="en-US"/>
          </a:p>
        </p:txBody>
      </p:sp>
      <p:sp>
        <p:nvSpPr>
          <p:cNvPr id="5" name="Footer Placeholder 4">
            <a:extLst>
              <a:ext uri="{FF2B5EF4-FFF2-40B4-BE49-F238E27FC236}">
                <a16:creationId xmlns:a16="http://schemas.microsoft.com/office/drawing/2014/main" id="{E06850A4-BDE2-688F-38EB-26587F69308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F0510CD-6AB9-460F-DA24-197650167273}"/>
              </a:ext>
            </a:extLst>
          </p:cNvPr>
          <p:cNvSpPr>
            <a:spLocks noGrp="1"/>
          </p:cNvSpPr>
          <p:nvPr>
            <p:ph type="sldNum" sz="quarter" idx="12"/>
          </p:nvPr>
        </p:nvSpPr>
        <p:spPr/>
        <p:txBody>
          <a:bodyPr/>
          <a:lstStyle/>
          <a:p>
            <a:fld id="{3B6C5C4A-4983-4A69-A34B-4C1A5972A3AF}" type="slidenum">
              <a:rPr lang="en-US" smtClean="0"/>
              <a:t>‹#›</a:t>
            </a:fld>
            <a:endParaRPr lang="en-US"/>
          </a:p>
        </p:txBody>
      </p:sp>
    </p:spTree>
    <p:extLst>
      <p:ext uri="{BB962C8B-B14F-4D97-AF65-F5344CB8AC3E}">
        <p14:creationId xmlns:p14="http://schemas.microsoft.com/office/powerpoint/2010/main" val="39476405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1E7001-6FC5-5B7C-7B0A-ACC548C835FC}"/>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B988B54-C140-5A9D-5288-8EB118CBA4B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695E8D-518F-6598-1FAF-31D8B897050C}"/>
              </a:ext>
            </a:extLst>
          </p:cNvPr>
          <p:cNvSpPr>
            <a:spLocks noGrp="1"/>
          </p:cNvSpPr>
          <p:nvPr>
            <p:ph type="dt" sz="half" idx="10"/>
          </p:nvPr>
        </p:nvSpPr>
        <p:spPr/>
        <p:txBody>
          <a:bodyPr/>
          <a:lstStyle/>
          <a:p>
            <a:fld id="{84985D89-B0FC-4EBD-A5D4-E0C3776268DE}" type="datetimeFigureOut">
              <a:rPr lang="en-US" smtClean="0"/>
              <a:t>11/16/2022</a:t>
            </a:fld>
            <a:endParaRPr lang="en-US"/>
          </a:p>
        </p:txBody>
      </p:sp>
      <p:sp>
        <p:nvSpPr>
          <p:cNvPr id="5" name="Footer Placeholder 4">
            <a:extLst>
              <a:ext uri="{FF2B5EF4-FFF2-40B4-BE49-F238E27FC236}">
                <a16:creationId xmlns:a16="http://schemas.microsoft.com/office/drawing/2014/main" id="{DBBA750E-F7F3-7FE0-2051-9459B97E30B1}"/>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50F94FAF-03E4-90C1-1F7D-50F9849D260E}"/>
              </a:ext>
            </a:extLst>
          </p:cNvPr>
          <p:cNvSpPr>
            <a:spLocks noGrp="1"/>
          </p:cNvSpPr>
          <p:nvPr>
            <p:ph type="sldNum" sz="quarter" idx="12"/>
          </p:nvPr>
        </p:nvSpPr>
        <p:spPr/>
        <p:txBody>
          <a:bodyPr/>
          <a:lstStyle/>
          <a:p>
            <a:fld id="{3B6C5C4A-4983-4A69-A34B-4C1A5972A3AF}" type="slidenum">
              <a:rPr lang="en-US" smtClean="0"/>
              <a:t>‹#›</a:t>
            </a:fld>
            <a:endParaRPr lang="en-US"/>
          </a:p>
        </p:txBody>
      </p:sp>
    </p:spTree>
    <p:extLst>
      <p:ext uri="{BB962C8B-B14F-4D97-AF65-F5344CB8AC3E}">
        <p14:creationId xmlns:p14="http://schemas.microsoft.com/office/powerpoint/2010/main" val="150533927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96297DA2-25E5-C8BC-B1E8-573968991736}"/>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D884B117-E521-5B41-EAF2-1815FC6DF27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86F66BE-DAF3-B679-AAD5-FAA53E6B8D55}"/>
              </a:ext>
            </a:extLst>
          </p:cNvPr>
          <p:cNvSpPr>
            <a:spLocks noGrp="1"/>
          </p:cNvSpPr>
          <p:nvPr>
            <p:ph type="dt" sz="half" idx="10"/>
          </p:nvPr>
        </p:nvSpPr>
        <p:spPr/>
        <p:txBody>
          <a:bodyPr/>
          <a:lstStyle/>
          <a:p>
            <a:fld id="{84985D89-B0FC-4EBD-A5D4-E0C3776268DE}" type="datetimeFigureOut">
              <a:rPr lang="en-US" smtClean="0"/>
              <a:t>11/16/2022</a:t>
            </a:fld>
            <a:endParaRPr lang="en-US"/>
          </a:p>
        </p:txBody>
      </p:sp>
      <p:sp>
        <p:nvSpPr>
          <p:cNvPr id="5" name="Footer Placeholder 4">
            <a:extLst>
              <a:ext uri="{FF2B5EF4-FFF2-40B4-BE49-F238E27FC236}">
                <a16:creationId xmlns:a16="http://schemas.microsoft.com/office/drawing/2014/main" id="{687295B8-5F67-EE85-CF67-B05B558F6A3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391AE2-7656-BD89-D87E-32B98DDA8156}"/>
              </a:ext>
            </a:extLst>
          </p:cNvPr>
          <p:cNvSpPr>
            <a:spLocks noGrp="1"/>
          </p:cNvSpPr>
          <p:nvPr>
            <p:ph type="sldNum" sz="quarter" idx="12"/>
          </p:nvPr>
        </p:nvSpPr>
        <p:spPr/>
        <p:txBody>
          <a:bodyPr/>
          <a:lstStyle/>
          <a:p>
            <a:fld id="{3B6C5C4A-4983-4A69-A34B-4C1A5972A3AF}" type="slidenum">
              <a:rPr lang="en-US" smtClean="0"/>
              <a:t>‹#›</a:t>
            </a:fld>
            <a:endParaRPr lang="en-US"/>
          </a:p>
        </p:txBody>
      </p:sp>
    </p:spTree>
    <p:extLst>
      <p:ext uri="{BB962C8B-B14F-4D97-AF65-F5344CB8AC3E}">
        <p14:creationId xmlns:p14="http://schemas.microsoft.com/office/powerpoint/2010/main" val="1657568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5FEC0E-9116-B9AC-5D01-BA4B2CFF6B88}"/>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532AF874-A304-4158-44D1-8E7B87404411}"/>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AEB199B-D3E3-2614-1FB3-60A1756558C8}"/>
              </a:ext>
            </a:extLst>
          </p:cNvPr>
          <p:cNvSpPr>
            <a:spLocks noGrp="1"/>
          </p:cNvSpPr>
          <p:nvPr>
            <p:ph type="dt" sz="half" idx="10"/>
          </p:nvPr>
        </p:nvSpPr>
        <p:spPr/>
        <p:txBody>
          <a:bodyPr/>
          <a:lstStyle/>
          <a:p>
            <a:fld id="{84985D89-B0FC-4EBD-A5D4-E0C3776268DE}" type="datetimeFigureOut">
              <a:rPr lang="en-US" smtClean="0"/>
              <a:t>11/16/2022</a:t>
            </a:fld>
            <a:endParaRPr lang="en-US"/>
          </a:p>
        </p:txBody>
      </p:sp>
      <p:sp>
        <p:nvSpPr>
          <p:cNvPr id="5" name="Footer Placeholder 4">
            <a:extLst>
              <a:ext uri="{FF2B5EF4-FFF2-40B4-BE49-F238E27FC236}">
                <a16:creationId xmlns:a16="http://schemas.microsoft.com/office/drawing/2014/main" id="{34CEC259-01AC-5C55-D359-9F79784E91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B2C88E-57D1-22B0-2D28-3DF61AFD2B20}"/>
              </a:ext>
            </a:extLst>
          </p:cNvPr>
          <p:cNvSpPr>
            <a:spLocks noGrp="1"/>
          </p:cNvSpPr>
          <p:nvPr>
            <p:ph type="sldNum" sz="quarter" idx="12"/>
          </p:nvPr>
        </p:nvSpPr>
        <p:spPr/>
        <p:txBody>
          <a:bodyPr/>
          <a:lstStyle/>
          <a:p>
            <a:fld id="{3B6C5C4A-4983-4A69-A34B-4C1A5972A3AF}" type="slidenum">
              <a:rPr lang="en-US" smtClean="0"/>
              <a:t>‹#›</a:t>
            </a:fld>
            <a:endParaRPr lang="en-US"/>
          </a:p>
        </p:txBody>
      </p:sp>
    </p:spTree>
    <p:extLst>
      <p:ext uri="{BB962C8B-B14F-4D97-AF65-F5344CB8AC3E}">
        <p14:creationId xmlns:p14="http://schemas.microsoft.com/office/powerpoint/2010/main" val="22831546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7C6DE1-DCD8-85FB-9EDF-8A84CF14FB9E}"/>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5953F23-6E98-DB68-7D29-8A0D50A5E744}"/>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EDEE43F-D9EC-9430-F493-BBE37C3F9A90}"/>
              </a:ext>
            </a:extLst>
          </p:cNvPr>
          <p:cNvSpPr>
            <a:spLocks noGrp="1"/>
          </p:cNvSpPr>
          <p:nvPr>
            <p:ph type="dt" sz="half" idx="10"/>
          </p:nvPr>
        </p:nvSpPr>
        <p:spPr/>
        <p:txBody>
          <a:bodyPr/>
          <a:lstStyle/>
          <a:p>
            <a:fld id="{84985D89-B0FC-4EBD-A5D4-E0C3776268DE}" type="datetimeFigureOut">
              <a:rPr lang="en-US" smtClean="0"/>
              <a:t>11/16/2022</a:t>
            </a:fld>
            <a:endParaRPr lang="en-US"/>
          </a:p>
        </p:txBody>
      </p:sp>
      <p:sp>
        <p:nvSpPr>
          <p:cNvPr id="5" name="Footer Placeholder 4">
            <a:extLst>
              <a:ext uri="{FF2B5EF4-FFF2-40B4-BE49-F238E27FC236}">
                <a16:creationId xmlns:a16="http://schemas.microsoft.com/office/drawing/2014/main" id="{09EC2DAC-9C7F-B71C-C7DB-44AE2F2D88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3C78611-E284-D840-74DC-CDCC154208D0}"/>
              </a:ext>
            </a:extLst>
          </p:cNvPr>
          <p:cNvSpPr>
            <a:spLocks noGrp="1"/>
          </p:cNvSpPr>
          <p:nvPr>
            <p:ph type="sldNum" sz="quarter" idx="12"/>
          </p:nvPr>
        </p:nvSpPr>
        <p:spPr/>
        <p:txBody>
          <a:bodyPr/>
          <a:lstStyle/>
          <a:p>
            <a:fld id="{3B6C5C4A-4983-4A69-A34B-4C1A5972A3AF}" type="slidenum">
              <a:rPr lang="en-US" smtClean="0"/>
              <a:t>‹#›</a:t>
            </a:fld>
            <a:endParaRPr lang="en-US"/>
          </a:p>
        </p:txBody>
      </p:sp>
    </p:spTree>
    <p:extLst>
      <p:ext uri="{BB962C8B-B14F-4D97-AF65-F5344CB8AC3E}">
        <p14:creationId xmlns:p14="http://schemas.microsoft.com/office/powerpoint/2010/main" val="4800891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8015A55-0789-22BF-3B23-A084EA67586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A2D5618-23CE-818A-120E-54B77A1DDAE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AEEAE72E-DFD9-2881-6AF8-D965A8A47A3A}"/>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0CED8CE9-94AB-2872-6E4D-894E6474EBB4}"/>
              </a:ext>
            </a:extLst>
          </p:cNvPr>
          <p:cNvSpPr>
            <a:spLocks noGrp="1"/>
          </p:cNvSpPr>
          <p:nvPr>
            <p:ph type="dt" sz="half" idx="10"/>
          </p:nvPr>
        </p:nvSpPr>
        <p:spPr/>
        <p:txBody>
          <a:bodyPr/>
          <a:lstStyle/>
          <a:p>
            <a:fld id="{84985D89-B0FC-4EBD-A5D4-E0C3776268DE}" type="datetimeFigureOut">
              <a:rPr lang="en-US" smtClean="0"/>
              <a:t>11/16/2022</a:t>
            </a:fld>
            <a:endParaRPr lang="en-US"/>
          </a:p>
        </p:txBody>
      </p:sp>
      <p:sp>
        <p:nvSpPr>
          <p:cNvPr id="6" name="Footer Placeholder 5">
            <a:extLst>
              <a:ext uri="{FF2B5EF4-FFF2-40B4-BE49-F238E27FC236}">
                <a16:creationId xmlns:a16="http://schemas.microsoft.com/office/drawing/2014/main" id="{6D614CC4-A167-963A-B6E5-321D96880F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AA1CCE76-37C9-4555-5AB5-0775AFEE3192}"/>
              </a:ext>
            </a:extLst>
          </p:cNvPr>
          <p:cNvSpPr>
            <a:spLocks noGrp="1"/>
          </p:cNvSpPr>
          <p:nvPr>
            <p:ph type="sldNum" sz="quarter" idx="12"/>
          </p:nvPr>
        </p:nvSpPr>
        <p:spPr/>
        <p:txBody>
          <a:bodyPr/>
          <a:lstStyle/>
          <a:p>
            <a:fld id="{3B6C5C4A-4983-4A69-A34B-4C1A5972A3AF}" type="slidenum">
              <a:rPr lang="en-US" smtClean="0"/>
              <a:t>‹#›</a:t>
            </a:fld>
            <a:endParaRPr lang="en-US"/>
          </a:p>
        </p:txBody>
      </p:sp>
    </p:spTree>
    <p:extLst>
      <p:ext uri="{BB962C8B-B14F-4D97-AF65-F5344CB8AC3E}">
        <p14:creationId xmlns:p14="http://schemas.microsoft.com/office/powerpoint/2010/main" val="17512184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56612E-E2EB-A896-CE09-939EEB153F1E}"/>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B44C9FB4-8810-1B7B-9D1D-D336DF317AF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3894C87F-F7BF-196A-0AD8-0EDBC92260F4}"/>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773AE7D8-9A17-9A40-C5B2-A9EE825332C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C04F77E4-53A2-0094-D33A-4A0F50639FF6}"/>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38AFE0D4-415A-914C-7C7C-EF5B13E203DD}"/>
              </a:ext>
            </a:extLst>
          </p:cNvPr>
          <p:cNvSpPr>
            <a:spLocks noGrp="1"/>
          </p:cNvSpPr>
          <p:nvPr>
            <p:ph type="dt" sz="half" idx="10"/>
          </p:nvPr>
        </p:nvSpPr>
        <p:spPr/>
        <p:txBody>
          <a:bodyPr/>
          <a:lstStyle/>
          <a:p>
            <a:fld id="{84985D89-B0FC-4EBD-A5D4-E0C3776268DE}" type="datetimeFigureOut">
              <a:rPr lang="en-US" smtClean="0"/>
              <a:t>11/16/2022</a:t>
            </a:fld>
            <a:endParaRPr lang="en-US"/>
          </a:p>
        </p:txBody>
      </p:sp>
      <p:sp>
        <p:nvSpPr>
          <p:cNvPr id="8" name="Footer Placeholder 7">
            <a:extLst>
              <a:ext uri="{FF2B5EF4-FFF2-40B4-BE49-F238E27FC236}">
                <a16:creationId xmlns:a16="http://schemas.microsoft.com/office/drawing/2014/main" id="{8A90A7B5-A561-9C9A-AB62-7E0B8BC4A04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BC35670-4CCB-DEF7-9A23-7CD85D3B97E4}"/>
              </a:ext>
            </a:extLst>
          </p:cNvPr>
          <p:cNvSpPr>
            <a:spLocks noGrp="1"/>
          </p:cNvSpPr>
          <p:nvPr>
            <p:ph type="sldNum" sz="quarter" idx="12"/>
          </p:nvPr>
        </p:nvSpPr>
        <p:spPr/>
        <p:txBody>
          <a:bodyPr/>
          <a:lstStyle/>
          <a:p>
            <a:fld id="{3B6C5C4A-4983-4A69-A34B-4C1A5972A3AF}" type="slidenum">
              <a:rPr lang="en-US" smtClean="0"/>
              <a:t>‹#›</a:t>
            </a:fld>
            <a:endParaRPr lang="en-US"/>
          </a:p>
        </p:txBody>
      </p:sp>
    </p:spTree>
    <p:extLst>
      <p:ext uri="{BB962C8B-B14F-4D97-AF65-F5344CB8AC3E}">
        <p14:creationId xmlns:p14="http://schemas.microsoft.com/office/powerpoint/2010/main" val="153767486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72A20A-E568-374C-83C0-2687173C6CB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48F7573-830A-573E-558A-3B484758D0F9}"/>
              </a:ext>
            </a:extLst>
          </p:cNvPr>
          <p:cNvSpPr>
            <a:spLocks noGrp="1"/>
          </p:cNvSpPr>
          <p:nvPr>
            <p:ph type="dt" sz="half" idx="10"/>
          </p:nvPr>
        </p:nvSpPr>
        <p:spPr/>
        <p:txBody>
          <a:bodyPr/>
          <a:lstStyle/>
          <a:p>
            <a:fld id="{84985D89-B0FC-4EBD-A5D4-E0C3776268DE}" type="datetimeFigureOut">
              <a:rPr lang="en-US" smtClean="0"/>
              <a:t>11/16/2022</a:t>
            </a:fld>
            <a:endParaRPr lang="en-US"/>
          </a:p>
        </p:txBody>
      </p:sp>
      <p:sp>
        <p:nvSpPr>
          <p:cNvPr id="4" name="Footer Placeholder 3">
            <a:extLst>
              <a:ext uri="{FF2B5EF4-FFF2-40B4-BE49-F238E27FC236}">
                <a16:creationId xmlns:a16="http://schemas.microsoft.com/office/drawing/2014/main" id="{1E8F2023-038E-6A18-ABAE-9C675A67FB70}"/>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674C86CA-39E9-BF4D-43B1-B0FFF23C5790}"/>
              </a:ext>
            </a:extLst>
          </p:cNvPr>
          <p:cNvSpPr>
            <a:spLocks noGrp="1"/>
          </p:cNvSpPr>
          <p:nvPr>
            <p:ph type="sldNum" sz="quarter" idx="12"/>
          </p:nvPr>
        </p:nvSpPr>
        <p:spPr/>
        <p:txBody>
          <a:bodyPr/>
          <a:lstStyle/>
          <a:p>
            <a:fld id="{3B6C5C4A-4983-4A69-A34B-4C1A5972A3AF}" type="slidenum">
              <a:rPr lang="en-US" smtClean="0"/>
              <a:t>‹#›</a:t>
            </a:fld>
            <a:endParaRPr lang="en-US"/>
          </a:p>
        </p:txBody>
      </p:sp>
    </p:spTree>
    <p:extLst>
      <p:ext uri="{BB962C8B-B14F-4D97-AF65-F5344CB8AC3E}">
        <p14:creationId xmlns:p14="http://schemas.microsoft.com/office/powerpoint/2010/main" val="3718148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F2228F4-7F04-3B04-3F5D-54C718FE2FD5}"/>
              </a:ext>
            </a:extLst>
          </p:cNvPr>
          <p:cNvSpPr>
            <a:spLocks noGrp="1"/>
          </p:cNvSpPr>
          <p:nvPr>
            <p:ph type="dt" sz="half" idx="10"/>
          </p:nvPr>
        </p:nvSpPr>
        <p:spPr/>
        <p:txBody>
          <a:bodyPr/>
          <a:lstStyle/>
          <a:p>
            <a:fld id="{84985D89-B0FC-4EBD-A5D4-E0C3776268DE}" type="datetimeFigureOut">
              <a:rPr lang="en-US" smtClean="0"/>
              <a:t>11/16/2022</a:t>
            </a:fld>
            <a:endParaRPr lang="en-US"/>
          </a:p>
        </p:txBody>
      </p:sp>
      <p:sp>
        <p:nvSpPr>
          <p:cNvPr id="3" name="Footer Placeholder 2">
            <a:extLst>
              <a:ext uri="{FF2B5EF4-FFF2-40B4-BE49-F238E27FC236}">
                <a16:creationId xmlns:a16="http://schemas.microsoft.com/office/drawing/2014/main" id="{6B25ACEF-197A-0955-7E75-D801683960C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ABE4ACF-2F82-E8E5-1BEE-491AA43C1DB0}"/>
              </a:ext>
            </a:extLst>
          </p:cNvPr>
          <p:cNvSpPr>
            <a:spLocks noGrp="1"/>
          </p:cNvSpPr>
          <p:nvPr>
            <p:ph type="sldNum" sz="quarter" idx="12"/>
          </p:nvPr>
        </p:nvSpPr>
        <p:spPr/>
        <p:txBody>
          <a:bodyPr/>
          <a:lstStyle/>
          <a:p>
            <a:fld id="{3B6C5C4A-4983-4A69-A34B-4C1A5972A3AF}" type="slidenum">
              <a:rPr lang="en-US" smtClean="0"/>
              <a:t>‹#›</a:t>
            </a:fld>
            <a:endParaRPr lang="en-US"/>
          </a:p>
        </p:txBody>
      </p:sp>
    </p:spTree>
    <p:extLst>
      <p:ext uri="{BB962C8B-B14F-4D97-AF65-F5344CB8AC3E}">
        <p14:creationId xmlns:p14="http://schemas.microsoft.com/office/powerpoint/2010/main" val="29344527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95B3DA-6B84-9DC3-D937-0498F7BCEB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D47C3F0E-CC86-68DB-44A8-77E5FA965E0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DB481A62-A7BF-2F82-89D3-9527F6A4DA7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4DFC8A9-7552-353A-A37E-0E47EEA3DACE}"/>
              </a:ext>
            </a:extLst>
          </p:cNvPr>
          <p:cNvSpPr>
            <a:spLocks noGrp="1"/>
          </p:cNvSpPr>
          <p:nvPr>
            <p:ph type="dt" sz="half" idx="10"/>
          </p:nvPr>
        </p:nvSpPr>
        <p:spPr/>
        <p:txBody>
          <a:bodyPr/>
          <a:lstStyle/>
          <a:p>
            <a:fld id="{84985D89-B0FC-4EBD-A5D4-E0C3776268DE}" type="datetimeFigureOut">
              <a:rPr lang="en-US" smtClean="0"/>
              <a:t>11/16/2022</a:t>
            </a:fld>
            <a:endParaRPr lang="en-US"/>
          </a:p>
        </p:txBody>
      </p:sp>
      <p:sp>
        <p:nvSpPr>
          <p:cNvPr id="6" name="Footer Placeholder 5">
            <a:extLst>
              <a:ext uri="{FF2B5EF4-FFF2-40B4-BE49-F238E27FC236}">
                <a16:creationId xmlns:a16="http://schemas.microsoft.com/office/drawing/2014/main" id="{6BD41A97-6312-AD03-D1B7-FF6438DEA4E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0A1DFD-6F5D-9029-C4C2-02BA5FF532E8}"/>
              </a:ext>
            </a:extLst>
          </p:cNvPr>
          <p:cNvSpPr>
            <a:spLocks noGrp="1"/>
          </p:cNvSpPr>
          <p:nvPr>
            <p:ph type="sldNum" sz="quarter" idx="12"/>
          </p:nvPr>
        </p:nvSpPr>
        <p:spPr/>
        <p:txBody>
          <a:bodyPr/>
          <a:lstStyle/>
          <a:p>
            <a:fld id="{3B6C5C4A-4983-4A69-A34B-4C1A5972A3AF}" type="slidenum">
              <a:rPr lang="en-US" smtClean="0"/>
              <a:t>‹#›</a:t>
            </a:fld>
            <a:endParaRPr lang="en-US"/>
          </a:p>
        </p:txBody>
      </p:sp>
    </p:spTree>
    <p:extLst>
      <p:ext uri="{BB962C8B-B14F-4D97-AF65-F5344CB8AC3E}">
        <p14:creationId xmlns:p14="http://schemas.microsoft.com/office/powerpoint/2010/main" val="1722909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4C593-E882-AFFC-6384-E3D37FAF618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A8E83288-27D2-880E-E78C-8D871CFBD72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640C38-A76F-40A4-ED77-3768F61EA33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CCD743F-725B-0B42-6C52-59382D0F93B0}"/>
              </a:ext>
            </a:extLst>
          </p:cNvPr>
          <p:cNvSpPr>
            <a:spLocks noGrp="1"/>
          </p:cNvSpPr>
          <p:nvPr>
            <p:ph type="dt" sz="half" idx="10"/>
          </p:nvPr>
        </p:nvSpPr>
        <p:spPr/>
        <p:txBody>
          <a:bodyPr/>
          <a:lstStyle/>
          <a:p>
            <a:fld id="{84985D89-B0FC-4EBD-A5D4-E0C3776268DE}" type="datetimeFigureOut">
              <a:rPr lang="en-US" smtClean="0"/>
              <a:t>11/16/2022</a:t>
            </a:fld>
            <a:endParaRPr lang="en-US"/>
          </a:p>
        </p:txBody>
      </p:sp>
      <p:sp>
        <p:nvSpPr>
          <p:cNvPr id="6" name="Footer Placeholder 5">
            <a:extLst>
              <a:ext uri="{FF2B5EF4-FFF2-40B4-BE49-F238E27FC236}">
                <a16:creationId xmlns:a16="http://schemas.microsoft.com/office/drawing/2014/main" id="{6B532F29-D92F-5833-4435-9E81E7FA236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BAD1EB1-3A56-E3E8-1092-FE1408F5A7CA}"/>
              </a:ext>
            </a:extLst>
          </p:cNvPr>
          <p:cNvSpPr>
            <a:spLocks noGrp="1"/>
          </p:cNvSpPr>
          <p:nvPr>
            <p:ph type="sldNum" sz="quarter" idx="12"/>
          </p:nvPr>
        </p:nvSpPr>
        <p:spPr/>
        <p:txBody>
          <a:bodyPr/>
          <a:lstStyle/>
          <a:p>
            <a:fld id="{3B6C5C4A-4983-4A69-A34B-4C1A5972A3AF}" type="slidenum">
              <a:rPr lang="en-US" smtClean="0"/>
              <a:t>‹#›</a:t>
            </a:fld>
            <a:endParaRPr lang="en-US"/>
          </a:p>
        </p:txBody>
      </p:sp>
    </p:spTree>
    <p:extLst>
      <p:ext uri="{BB962C8B-B14F-4D97-AF65-F5344CB8AC3E}">
        <p14:creationId xmlns:p14="http://schemas.microsoft.com/office/powerpoint/2010/main" val="390433207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7ADAFAD-0AF3-5516-103B-C3F9E5DDB5A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97EA6327-03F4-1C2F-8C5E-51C8619F325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B851EF5-A7CD-7C6D-4D0F-69C5BCD3787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985D89-B0FC-4EBD-A5D4-E0C3776268DE}" type="datetimeFigureOut">
              <a:rPr lang="en-US" smtClean="0"/>
              <a:t>11/16/2022</a:t>
            </a:fld>
            <a:endParaRPr lang="en-US"/>
          </a:p>
        </p:txBody>
      </p:sp>
      <p:sp>
        <p:nvSpPr>
          <p:cNvPr id="5" name="Footer Placeholder 4">
            <a:extLst>
              <a:ext uri="{FF2B5EF4-FFF2-40B4-BE49-F238E27FC236}">
                <a16:creationId xmlns:a16="http://schemas.microsoft.com/office/drawing/2014/main" id="{6F3B16EC-890A-3A2B-208E-9142D58F960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F365487-89F6-8BBC-F33C-8A233236282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6C5C4A-4983-4A69-A34B-4C1A5972A3AF}" type="slidenum">
              <a:rPr lang="en-US" smtClean="0"/>
              <a:t>‹#›</a:t>
            </a:fld>
            <a:endParaRPr lang="en-US"/>
          </a:p>
        </p:txBody>
      </p:sp>
    </p:spTree>
    <p:extLst>
      <p:ext uri="{BB962C8B-B14F-4D97-AF65-F5344CB8AC3E}">
        <p14:creationId xmlns:p14="http://schemas.microsoft.com/office/powerpoint/2010/main" val="91887560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g"/><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4.xml"/><Relationship Id="rId4" Type="http://schemas.openxmlformats.org/officeDocument/2006/relationships/image" Target="cid:9ef5196c-2070-4e36-bc0b-b403f050ec87@fairbanks.us"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8.png"/><Relationship Id="rId1" Type="http://schemas.openxmlformats.org/officeDocument/2006/relationships/slideLayout" Target="../slideLayouts/slideLayout2.xml"/><Relationship Id="rId4" Type="http://schemas.openxmlformats.org/officeDocument/2006/relationships/image" Target="../media/image19.jpeg"/></Relationships>
</file>

<file path=ppt/slides/_rels/slide1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jp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4.xml"/><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cid:44955165-be65-4114-be6e-0c33b0d813eb@fairbanks.us" TargetMode="External"/><Relationship Id="rId2" Type="http://schemas.openxmlformats.org/officeDocument/2006/relationships/image" Target="../media/image4.jpeg"/><Relationship Id="rId1" Type="http://schemas.openxmlformats.org/officeDocument/2006/relationships/slideLayout" Target="../slideLayouts/slideLayout4.xml"/><Relationship Id="rId4" Type="http://schemas.openxmlformats.org/officeDocument/2006/relationships/image" Target="../media/image5.jpg"/></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g"/><Relationship Id="rId1" Type="http://schemas.openxmlformats.org/officeDocument/2006/relationships/slideLayout" Target="../slideLayouts/slideLayout4.xml"/><Relationship Id="rId4" Type="http://schemas.microsoft.com/office/2007/relationships/hdphoto" Target="../media/hdphoto2.wdp"/></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A0A2B7F3-65A0-4CC5-8310-3252C59E02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CC2A0EC-A613-DD14-1E04-F64F3461BF67}"/>
              </a:ext>
            </a:extLst>
          </p:cNvPr>
          <p:cNvSpPr>
            <a:spLocks noGrp="1"/>
          </p:cNvSpPr>
          <p:nvPr>
            <p:ph type="ctrTitle"/>
          </p:nvPr>
        </p:nvSpPr>
        <p:spPr>
          <a:xfrm>
            <a:off x="838200" y="4412973"/>
            <a:ext cx="10515600" cy="1683027"/>
          </a:xfrm>
        </p:spPr>
        <p:txBody>
          <a:bodyPr>
            <a:normAutofit fontScale="90000"/>
          </a:bodyPr>
          <a:lstStyle/>
          <a:p>
            <a:r>
              <a:rPr lang="en-US" sz="4000" b="1" i="1" dirty="0"/>
              <a:t>It’s About Time</a:t>
            </a:r>
            <a:br>
              <a:rPr lang="en-US" sz="2200" b="1" i="1" dirty="0"/>
            </a:br>
            <a:br>
              <a:rPr lang="en-US" sz="2200" i="1" dirty="0"/>
            </a:br>
            <a:r>
              <a:rPr lang="en-US" sz="2200" b="1" i="1" dirty="0"/>
              <a:t>Jeff Jacobson, Fairbanks City Public Works Department November 2022</a:t>
            </a:r>
            <a:br>
              <a:rPr lang="en-US" sz="1600" b="1" i="1" dirty="0"/>
            </a:br>
            <a:endParaRPr lang="en-US" sz="4400" dirty="0"/>
          </a:p>
        </p:txBody>
      </p:sp>
      <p:pic>
        <p:nvPicPr>
          <p:cNvPr id="4" name="Picture Placeholder 5" descr="Close-up of a analogue silver wrist watch ">
            <a:extLst>
              <a:ext uri="{FF2B5EF4-FFF2-40B4-BE49-F238E27FC236}">
                <a16:creationId xmlns:a16="http://schemas.microsoft.com/office/drawing/2014/main" id="{245E74EE-D13B-B0F1-99D5-70AFF99E6F9A}"/>
              </a:ext>
            </a:extLst>
          </p:cNvPr>
          <p:cNvPicPr>
            <a:picLocks noGrp="1" noChangeAspect="1"/>
          </p:cNvPicPr>
          <p:nvPr>
            <p:ph type="pic" sz="quarter" idx="13"/>
          </p:nvPr>
        </p:nvPicPr>
        <p:blipFill rotWithShape="1">
          <a:blip r:embed="rId2" cstate="screen">
            <a:extLst>
              <a:ext uri="{28A0092B-C50C-407E-A947-70E740481C1C}">
                <a14:useLocalDpi xmlns:a14="http://schemas.microsoft.com/office/drawing/2010/main" val="0"/>
              </a:ext>
            </a:extLst>
          </a:blip>
          <a:srcRect t="25489" r="-2" b="5305"/>
          <a:stretch/>
        </p:blipFill>
        <p:spPr>
          <a:xfrm>
            <a:off x="1420261" y="304800"/>
            <a:ext cx="9392179" cy="3672406"/>
          </a:xfrm>
          <a:custGeom>
            <a:avLst/>
            <a:gdLst/>
            <a:ahLst/>
            <a:cxnLst/>
            <a:rect l="l" t="t" r="r" b="b"/>
            <a:pathLst>
              <a:path w="9392179" h="3672406">
                <a:moveTo>
                  <a:pt x="8328426" y="0"/>
                </a:moveTo>
                <a:cubicBezTo>
                  <a:pt x="8306669" y="212063"/>
                  <a:pt x="8209966" y="234386"/>
                  <a:pt x="8156780" y="365530"/>
                </a:cubicBezTo>
                <a:cubicBezTo>
                  <a:pt x="8193044" y="376692"/>
                  <a:pt x="8224472" y="390643"/>
                  <a:pt x="8255900" y="396224"/>
                </a:cubicBezTo>
                <a:cubicBezTo>
                  <a:pt x="8379195" y="424127"/>
                  <a:pt x="8497654" y="496675"/>
                  <a:pt x="8608861" y="619448"/>
                </a:cubicBezTo>
                <a:cubicBezTo>
                  <a:pt x="8693475" y="711528"/>
                  <a:pt x="8785341" y="750593"/>
                  <a:pt x="8877208" y="756173"/>
                </a:cubicBezTo>
                <a:cubicBezTo>
                  <a:pt x="8923141" y="758964"/>
                  <a:pt x="8971492" y="761754"/>
                  <a:pt x="9012590" y="795238"/>
                </a:cubicBezTo>
                <a:cubicBezTo>
                  <a:pt x="9053688" y="828721"/>
                  <a:pt x="9133466" y="814770"/>
                  <a:pt x="9106875" y="996140"/>
                </a:cubicBezTo>
                <a:cubicBezTo>
                  <a:pt x="9210828" y="1068688"/>
                  <a:pt x="9167313" y="1283542"/>
                  <a:pt x="9215663" y="1417476"/>
                </a:cubicBezTo>
                <a:cubicBezTo>
                  <a:pt x="9268849" y="1565363"/>
                  <a:pt x="9300277" y="1746734"/>
                  <a:pt x="9370386" y="1872297"/>
                </a:cubicBezTo>
                <a:cubicBezTo>
                  <a:pt x="9396979" y="1916942"/>
                  <a:pt x="9396979" y="1967168"/>
                  <a:pt x="9382473" y="2014603"/>
                </a:cubicBezTo>
                <a:cubicBezTo>
                  <a:pt x="9355881" y="2115054"/>
                  <a:pt x="9322035" y="2201554"/>
                  <a:pt x="9276102" y="2268521"/>
                </a:cubicBezTo>
                <a:cubicBezTo>
                  <a:pt x="9106875" y="2514068"/>
                  <a:pt x="8932811" y="2756825"/>
                  <a:pt x="8746660" y="2949356"/>
                </a:cubicBezTo>
                <a:cubicBezTo>
                  <a:pt x="8536335" y="3169790"/>
                  <a:pt x="8304251" y="3289774"/>
                  <a:pt x="8069749" y="3384644"/>
                </a:cubicBezTo>
                <a:cubicBezTo>
                  <a:pt x="7624922" y="3566014"/>
                  <a:pt x="7172842" y="3632982"/>
                  <a:pt x="6713509" y="3649724"/>
                </a:cubicBezTo>
                <a:cubicBezTo>
                  <a:pt x="6406482" y="3660885"/>
                  <a:pt x="6101872" y="3674836"/>
                  <a:pt x="5794844" y="3672046"/>
                </a:cubicBezTo>
                <a:cubicBezTo>
                  <a:pt x="5526498" y="3669256"/>
                  <a:pt x="5258151" y="3638562"/>
                  <a:pt x="4987387" y="3599498"/>
                </a:cubicBezTo>
                <a:cubicBezTo>
                  <a:pt x="4636843" y="3546482"/>
                  <a:pt x="3362799" y="3312096"/>
                  <a:pt x="2920390" y="3220016"/>
                </a:cubicBezTo>
                <a:cubicBezTo>
                  <a:pt x="2702811" y="3175371"/>
                  <a:pt x="1498875" y="2762406"/>
                  <a:pt x="1472282" y="2695438"/>
                </a:cubicBezTo>
                <a:cubicBezTo>
                  <a:pt x="1554478" y="2650793"/>
                  <a:pt x="1634257" y="2728922"/>
                  <a:pt x="1721289" y="2681487"/>
                </a:cubicBezTo>
                <a:cubicBezTo>
                  <a:pt x="1571401" y="2578245"/>
                  <a:pt x="1399756" y="2625681"/>
                  <a:pt x="1257121" y="2555923"/>
                </a:cubicBezTo>
                <a:cubicBezTo>
                  <a:pt x="1259538" y="2488955"/>
                  <a:pt x="1322394" y="2508488"/>
                  <a:pt x="1332064" y="2463843"/>
                </a:cubicBezTo>
                <a:cubicBezTo>
                  <a:pt x="1061300" y="2335488"/>
                  <a:pt x="759108" y="2341069"/>
                  <a:pt x="483508" y="2229457"/>
                </a:cubicBezTo>
                <a:cubicBezTo>
                  <a:pt x="734932" y="2184812"/>
                  <a:pt x="981521" y="2232247"/>
                  <a:pt x="1235363" y="2240618"/>
                </a:cubicBezTo>
                <a:cubicBezTo>
                  <a:pt x="1211188" y="2182021"/>
                  <a:pt x="1167672" y="2187602"/>
                  <a:pt x="1138662" y="2168069"/>
                </a:cubicBezTo>
                <a:cubicBezTo>
                  <a:pt x="1099981" y="2142957"/>
                  <a:pt x="1068553" y="2120635"/>
                  <a:pt x="1092728" y="2056458"/>
                </a:cubicBezTo>
                <a:cubicBezTo>
                  <a:pt x="1116903" y="1995071"/>
                  <a:pt x="1085475" y="1978329"/>
                  <a:pt x="1039542" y="1956007"/>
                </a:cubicBezTo>
                <a:cubicBezTo>
                  <a:pt x="923501" y="1894620"/>
                  <a:pt x="795371" y="1914152"/>
                  <a:pt x="674494" y="1894620"/>
                </a:cubicBezTo>
                <a:cubicBezTo>
                  <a:pt x="618891" y="1886249"/>
                  <a:pt x="529441" y="1900200"/>
                  <a:pt x="514936" y="1852765"/>
                </a:cubicBezTo>
                <a:cubicBezTo>
                  <a:pt x="464168" y="1699298"/>
                  <a:pt x="362631" y="1743943"/>
                  <a:pt x="268347" y="1735572"/>
                </a:cubicBezTo>
                <a:cubicBezTo>
                  <a:pt x="171646" y="1727201"/>
                  <a:pt x="152305" y="1657444"/>
                  <a:pt x="200656" y="1529089"/>
                </a:cubicBezTo>
                <a:cubicBezTo>
                  <a:pt x="149887" y="1467702"/>
                  <a:pt x="65273" y="1537459"/>
                  <a:pt x="0" y="1453750"/>
                </a:cubicBezTo>
                <a:cubicBezTo>
                  <a:pt x="502848" y="1411896"/>
                  <a:pt x="993609" y="1450960"/>
                  <a:pt x="1479534" y="1330977"/>
                </a:cubicBezTo>
                <a:cubicBezTo>
                  <a:pt x="1324812" y="1336557"/>
                  <a:pt x="1172507" y="1286332"/>
                  <a:pt x="1017784" y="1317025"/>
                </a:cubicBezTo>
                <a:cubicBezTo>
                  <a:pt x="993609" y="1322606"/>
                  <a:pt x="964599" y="1317025"/>
                  <a:pt x="940423" y="1311445"/>
                </a:cubicBezTo>
                <a:cubicBezTo>
                  <a:pt x="913830" y="1305864"/>
                  <a:pt x="889655" y="1294703"/>
                  <a:pt x="889655" y="1255638"/>
                </a:cubicBezTo>
                <a:cubicBezTo>
                  <a:pt x="889655" y="1227735"/>
                  <a:pt x="908995" y="1213784"/>
                  <a:pt x="928335" y="1202623"/>
                </a:cubicBezTo>
                <a:cubicBezTo>
                  <a:pt x="981521" y="1171929"/>
                  <a:pt x="1039542" y="1163558"/>
                  <a:pt x="1092728" y="1194252"/>
                </a:cubicBezTo>
                <a:cubicBezTo>
                  <a:pt x="1153167" y="1227735"/>
                  <a:pt x="1201518" y="1219364"/>
                  <a:pt x="1247451" y="1160768"/>
                </a:cubicBezTo>
                <a:cubicBezTo>
                  <a:pt x="1307889" y="1085430"/>
                  <a:pt x="1394920" y="1113333"/>
                  <a:pt x="1467447" y="1088220"/>
                </a:cubicBezTo>
                <a:cubicBezTo>
                  <a:pt x="1547226" y="1063107"/>
                  <a:pt x="1631840" y="1077059"/>
                  <a:pt x="1735794" y="1032414"/>
                </a:cubicBezTo>
                <a:cubicBezTo>
                  <a:pt x="1559313" y="982188"/>
                  <a:pt x="1397338" y="1057527"/>
                  <a:pt x="1218440" y="1007301"/>
                </a:cubicBezTo>
                <a:cubicBezTo>
                  <a:pt x="1290966" y="937543"/>
                  <a:pt x="1356240" y="957076"/>
                  <a:pt x="1416678" y="945914"/>
                </a:cubicBezTo>
                <a:cubicBezTo>
                  <a:pt x="1489204" y="931963"/>
                  <a:pt x="1561731" y="929172"/>
                  <a:pt x="1634257" y="915221"/>
                </a:cubicBezTo>
                <a:cubicBezTo>
                  <a:pt x="1701949" y="904060"/>
                  <a:pt x="1767223" y="884528"/>
                  <a:pt x="1834914" y="873366"/>
                </a:cubicBezTo>
                <a:cubicBezTo>
                  <a:pt x="1900187" y="862205"/>
                  <a:pt x="1967878" y="876157"/>
                  <a:pt x="2028317" y="814770"/>
                </a:cubicBezTo>
                <a:cubicBezTo>
                  <a:pt x="1863924" y="691996"/>
                  <a:pt x="1677773" y="750593"/>
                  <a:pt x="1484370" y="719899"/>
                </a:cubicBezTo>
                <a:cubicBezTo>
                  <a:pt x="1535138" y="661303"/>
                  <a:pt x="1588324" y="672464"/>
                  <a:pt x="1631840" y="655722"/>
                </a:cubicBezTo>
                <a:cubicBezTo>
                  <a:pt x="1651180" y="650142"/>
                  <a:pt x="1675355" y="650142"/>
                  <a:pt x="1682608" y="622239"/>
                </a:cubicBezTo>
                <a:cubicBezTo>
                  <a:pt x="1692278" y="585965"/>
                  <a:pt x="1670520" y="563642"/>
                  <a:pt x="1646344" y="552481"/>
                </a:cubicBezTo>
                <a:cubicBezTo>
                  <a:pt x="1537556" y="499465"/>
                  <a:pt x="1421514" y="471562"/>
                  <a:pt x="1305472" y="443659"/>
                </a:cubicBezTo>
                <a:cubicBezTo>
                  <a:pt x="1240198" y="429707"/>
                  <a:pt x="1170090" y="438078"/>
                  <a:pt x="1112068" y="393433"/>
                </a:cubicBezTo>
                <a:cubicBezTo>
                  <a:pt x="1324812" y="200902"/>
                  <a:pt x="1561731" y="237176"/>
                  <a:pt x="1801068" y="248337"/>
                </a:cubicBezTo>
                <a:cubicBezTo>
                  <a:pt x="2190293" y="265079"/>
                  <a:pt x="2579516" y="281821"/>
                  <a:pt x="2971158" y="253918"/>
                </a:cubicBezTo>
                <a:cubicBezTo>
                  <a:pt x="3287854" y="200902"/>
                  <a:pt x="3609388" y="195322"/>
                  <a:pt x="3930923" y="175789"/>
                </a:cubicBezTo>
                <a:cubicBezTo>
                  <a:pt x="4283882" y="150677"/>
                  <a:pt x="4641678" y="170209"/>
                  <a:pt x="4997057" y="172999"/>
                </a:cubicBezTo>
                <a:cubicBezTo>
                  <a:pt x="5253316" y="175789"/>
                  <a:pt x="5511992" y="200902"/>
                  <a:pt x="5768252" y="178580"/>
                </a:cubicBezTo>
                <a:cubicBezTo>
                  <a:pt x="6068027" y="153467"/>
                  <a:pt x="6372637" y="172999"/>
                  <a:pt x="6674829" y="164628"/>
                </a:cubicBezTo>
                <a:cubicBezTo>
                  <a:pt x="6810212" y="161838"/>
                  <a:pt x="6945593" y="139515"/>
                  <a:pt x="7080976" y="122774"/>
                </a:cubicBezTo>
                <a:cubicBezTo>
                  <a:pt x="7334817" y="89290"/>
                  <a:pt x="7591076" y="44645"/>
                  <a:pt x="7847336" y="58596"/>
                </a:cubicBezTo>
                <a:cubicBezTo>
                  <a:pt x="8006894" y="66967"/>
                  <a:pt x="8164034" y="66967"/>
                  <a:pt x="8328426" y="0"/>
                </a:cubicBezTo>
                <a:close/>
              </a:path>
            </a:pathLst>
          </a:custGeom>
        </p:spPr>
      </p:pic>
    </p:spTree>
    <p:extLst>
      <p:ext uri="{BB962C8B-B14F-4D97-AF65-F5344CB8AC3E}">
        <p14:creationId xmlns:p14="http://schemas.microsoft.com/office/powerpoint/2010/main" val="25598233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142A1C-E0DA-4733-C937-17735C0B4A77}"/>
              </a:ext>
            </a:extLst>
          </p:cNvPr>
          <p:cNvSpPr>
            <a:spLocks noGrp="1"/>
          </p:cNvSpPr>
          <p:nvPr>
            <p:ph type="title"/>
          </p:nvPr>
        </p:nvSpPr>
        <p:spPr/>
        <p:txBody>
          <a:bodyPr/>
          <a:lstStyle/>
          <a:p>
            <a:pPr algn="ctr"/>
            <a:r>
              <a:rPr lang="en-US" b="1" dirty="0"/>
              <a:t>Side Dumps and Tractors can haul 2-3 times more snow than one end dump</a:t>
            </a:r>
          </a:p>
        </p:txBody>
      </p:sp>
      <p:sp>
        <p:nvSpPr>
          <p:cNvPr id="3" name="Text Placeholder 2">
            <a:extLst>
              <a:ext uri="{FF2B5EF4-FFF2-40B4-BE49-F238E27FC236}">
                <a16:creationId xmlns:a16="http://schemas.microsoft.com/office/drawing/2014/main" id="{9669548F-0D5C-1D82-A897-6B537C35E479}"/>
              </a:ext>
            </a:extLst>
          </p:cNvPr>
          <p:cNvSpPr>
            <a:spLocks noGrp="1"/>
          </p:cNvSpPr>
          <p:nvPr>
            <p:ph type="body" idx="1"/>
          </p:nvPr>
        </p:nvSpPr>
        <p:spPr/>
        <p:txBody>
          <a:bodyPr/>
          <a:lstStyle/>
          <a:p>
            <a:r>
              <a:rPr lang="en-US" dirty="0"/>
              <a:t>Side Dump with raised Sideboard</a:t>
            </a:r>
          </a:p>
        </p:txBody>
      </p:sp>
      <p:pic>
        <p:nvPicPr>
          <p:cNvPr id="8" name="Content Placeholder 7" descr="A picture containing road, truck, pulling, trailer&#10;&#10;Description automatically generated">
            <a:extLst>
              <a:ext uri="{FF2B5EF4-FFF2-40B4-BE49-F238E27FC236}">
                <a16:creationId xmlns:a16="http://schemas.microsoft.com/office/drawing/2014/main" id="{4008188B-5D93-5054-B719-524156E728AB}"/>
              </a:ext>
            </a:extLst>
          </p:cNvPr>
          <p:cNvPicPr>
            <a:picLocks noGrp="1" noChangeAspect="1"/>
          </p:cNvPicPr>
          <p:nvPr>
            <p:ph sz="half" idx="2"/>
          </p:nvPr>
        </p:nvPicPr>
        <p:blipFill>
          <a:blip r:embed="rId2">
            <a:extLst>
              <a:ext uri="{28A0092B-C50C-407E-A947-70E740481C1C}">
                <a14:useLocalDpi xmlns:a14="http://schemas.microsoft.com/office/drawing/2010/main" val="0"/>
              </a:ext>
            </a:extLst>
          </a:blip>
          <a:stretch>
            <a:fillRect/>
          </a:stretch>
        </p:blipFill>
        <p:spPr>
          <a:xfrm>
            <a:off x="962289" y="2505075"/>
            <a:ext cx="4912784" cy="3684588"/>
          </a:xfrm>
        </p:spPr>
      </p:pic>
      <p:sp>
        <p:nvSpPr>
          <p:cNvPr id="5" name="Text Placeholder 4">
            <a:extLst>
              <a:ext uri="{FF2B5EF4-FFF2-40B4-BE49-F238E27FC236}">
                <a16:creationId xmlns:a16="http://schemas.microsoft.com/office/drawing/2014/main" id="{5C0542C4-5A4F-0920-53A6-EC467B3ED853}"/>
              </a:ext>
            </a:extLst>
          </p:cNvPr>
          <p:cNvSpPr>
            <a:spLocks noGrp="1"/>
          </p:cNvSpPr>
          <p:nvPr>
            <p:ph type="body" sz="quarter" idx="3"/>
          </p:nvPr>
        </p:nvSpPr>
        <p:spPr/>
        <p:txBody>
          <a:bodyPr/>
          <a:lstStyle/>
          <a:p>
            <a:r>
              <a:rPr lang="en-US" dirty="0"/>
              <a:t>Side Dump without Raised Sideboard</a:t>
            </a:r>
          </a:p>
        </p:txBody>
      </p:sp>
      <p:sp>
        <p:nvSpPr>
          <p:cNvPr id="12" name="Content Placeholder 11">
            <a:extLst>
              <a:ext uri="{FF2B5EF4-FFF2-40B4-BE49-F238E27FC236}">
                <a16:creationId xmlns:a16="http://schemas.microsoft.com/office/drawing/2014/main" id="{A433ED52-C3CE-8D97-DAA5-CF33B2FBAF6A}"/>
              </a:ext>
            </a:extLst>
          </p:cNvPr>
          <p:cNvSpPr>
            <a:spLocks noGrp="1"/>
          </p:cNvSpPr>
          <p:nvPr>
            <p:ph sz="quarter" idx="4"/>
          </p:nvPr>
        </p:nvSpPr>
        <p:spPr>
          <a:xfrm>
            <a:off x="12332387" y="4916376"/>
            <a:ext cx="4407059" cy="2199670"/>
          </a:xfrm>
        </p:spPr>
        <p:txBody>
          <a:bodyPr/>
          <a:lstStyle/>
          <a:p>
            <a:endParaRPr lang="en-US" dirty="0"/>
          </a:p>
        </p:txBody>
      </p:sp>
      <p:pic>
        <p:nvPicPr>
          <p:cNvPr id="2050" name="Picture 2">
            <a:extLst>
              <a:ext uri="{FF2B5EF4-FFF2-40B4-BE49-F238E27FC236}">
                <a16:creationId xmlns:a16="http://schemas.microsoft.com/office/drawing/2014/main" id="{5DE81279-1F86-66F1-5982-AF41D0DACFF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94426" y="2505075"/>
            <a:ext cx="5183187" cy="370502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244166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B082DE-8ACC-D0FD-8599-BA432865BC42}"/>
              </a:ext>
            </a:extLst>
          </p:cNvPr>
          <p:cNvSpPr>
            <a:spLocks noGrp="1"/>
          </p:cNvSpPr>
          <p:nvPr>
            <p:ph type="title"/>
          </p:nvPr>
        </p:nvSpPr>
        <p:spPr/>
        <p:txBody>
          <a:bodyPr/>
          <a:lstStyle/>
          <a:p>
            <a:pPr algn="ctr"/>
            <a:r>
              <a:rPr lang="en-US" dirty="0"/>
              <a:t> </a:t>
            </a:r>
            <a:r>
              <a:rPr lang="en-US" b="1" dirty="0"/>
              <a:t>Two New </a:t>
            </a:r>
            <a:r>
              <a:rPr lang="en-US" b="1" dirty="0" err="1"/>
              <a:t>Snowrators</a:t>
            </a:r>
            <a:endParaRPr lang="en-US" b="1" dirty="0"/>
          </a:p>
        </p:txBody>
      </p:sp>
      <p:pic>
        <p:nvPicPr>
          <p:cNvPr id="5" name="Content Placeholder 4">
            <a:extLst>
              <a:ext uri="{FF2B5EF4-FFF2-40B4-BE49-F238E27FC236}">
                <a16:creationId xmlns:a16="http://schemas.microsoft.com/office/drawing/2014/main" id="{F680C051-1E23-A6AC-5450-15428CCF14C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rcRect/>
          <a:stretch>
            <a:fillRect/>
          </a:stretch>
        </p:blipFill>
        <p:spPr bwMode="auto">
          <a:xfrm>
            <a:off x="886482" y="1825625"/>
            <a:ext cx="5085036" cy="4351338"/>
          </a:xfrm>
          <a:prstGeom prst="rect">
            <a:avLst/>
          </a:prstGeom>
          <a:noFill/>
          <a:ln>
            <a:noFill/>
          </a:ln>
        </p:spPr>
      </p:pic>
      <p:pic>
        <p:nvPicPr>
          <p:cNvPr id="6" name="Content Placeholder 5">
            <a:extLst>
              <a:ext uri="{FF2B5EF4-FFF2-40B4-BE49-F238E27FC236}">
                <a16:creationId xmlns:a16="http://schemas.microsoft.com/office/drawing/2014/main" id="{59AE43FC-9B78-A950-0945-C261C2C656F2}"/>
              </a:ext>
            </a:extLst>
          </p:cNvPr>
          <p:cNvPicPr>
            <a:picLocks noGrp="1" noChangeAspect="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6220482" y="1825625"/>
            <a:ext cx="5085036" cy="4351338"/>
          </a:xfrm>
          <a:prstGeom prst="rect">
            <a:avLst/>
          </a:prstGeom>
          <a:noFill/>
          <a:ln>
            <a:noFill/>
          </a:ln>
        </p:spPr>
      </p:pic>
    </p:spTree>
    <p:extLst>
      <p:ext uri="{BB962C8B-B14F-4D97-AF65-F5344CB8AC3E}">
        <p14:creationId xmlns:p14="http://schemas.microsoft.com/office/powerpoint/2010/main" val="21552254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EA56E14-143C-504E-27DB-10D0653745E3}"/>
              </a:ext>
            </a:extLst>
          </p:cNvPr>
          <p:cNvSpPr>
            <a:spLocks noGrp="1"/>
          </p:cNvSpPr>
          <p:nvPr>
            <p:ph type="title"/>
          </p:nvPr>
        </p:nvSpPr>
        <p:spPr>
          <a:xfrm>
            <a:off x="800100" y="365125"/>
            <a:ext cx="10553700" cy="1325563"/>
          </a:xfrm>
        </p:spPr>
        <p:txBody>
          <a:bodyPr/>
          <a:lstStyle/>
          <a:p>
            <a:pPr algn="ctr"/>
            <a:r>
              <a:rPr lang="en-US" b="1" dirty="0"/>
              <a:t>New Sander New Jet/Vac Truck</a:t>
            </a:r>
            <a:endParaRPr lang="en-US" dirty="0"/>
          </a:p>
        </p:txBody>
      </p:sp>
      <p:sp>
        <p:nvSpPr>
          <p:cNvPr id="3" name="Content Placeholder 2">
            <a:extLst>
              <a:ext uri="{FF2B5EF4-FFF2-40B4-BE49-F238E27FC236}">
                <a16:creationId xmlns:a16="http://schemas.microsoft.com/office/drawing/2014/main" id="{F523F50D-6845-FBA8-C43D-789CAC9CCD21}"/>
              </a:ext>
            </a:extLst>
          </p:cNvPr>
          <p:cNvSpPr>
            <a:spLocks noGrp="1"/>
          </p:cNvSpPr>
          <p:nvPr>
            <p:ph sz="half" idx="1"/>
          </p:nvPr>
        </p:nvSpPr>
        <p:spPr>
          <a:xfrm>
            <a:off x="1851081" y="3601442"/>
            <a:ext cx="4168720" cy="3583466"/>
          </a:xfrm>
        </p:spPr>
        <p:txBody>
          <a:bodyPr/>
          <a:lstStyle/>
          <a:p>
            <a:endParaRPr lang="en-US" dirty="0"/>
          </a:p>
        </p:txBody>
      </p:sp>
      <p:pic>
        <p:nvPicPr>
          <p:cNvPr id="5122" name="Picture 2">
            <a:extLst>
              <a:ext uri="{FF2B5EF4-FFF2-40B4-BE49-F238E27FC236}">
                <a16:creationId xmlns:a16="http://schemas.microsoft.com/office/drawing/2014/main" id="{FB6BAB40-95C2-A0F6-2B76-1CD148FC3A1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4131" y="1780580"/>
            <a:ext cx="5181601"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a:extLst>
              <a:ext uri="{FF2B5EF4-FFF2-40B4-BE49-F238E27FC236}">
                <a16:creationId xmlns:a16="http://schemas.microsoft.com/office/drawing/2014/main" id="{85C2E23E-BF83-8846-88B7-8B41CE8CF53F}"/>
              </a:ext>
            </a:extLst>
          </p:cNvPr>
          <p:cNvPicPr>
            <a:picLocks noChangeAspect="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flipH="1">
            <a:off x="6346270" y="1780580"/>
            <a:ext cx="5007530" cy="4351338"/>
          </a:xfrm>
          <a:prstGeom prst="rect">
            <a:avLst/>
          </a:prstGeom>
          <a:noFill/>
          <a:ln>
            <a:noFill/>
          </a:ln>
        </p:spPr>
      </p:pic>
    </p:spTree>
    <p:extLst>
      <p:ext uri="{BB962C8B-B14F-4D97-AF65-F5344CB8AC3E}">
        <p14:creationId xmlns:p14="http://schemas.microsoft.com/office/powerpoint/2010/main" val="197988631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203991-D5AD-BBBA-73D3-8E7AD4907C47}"/>
              </a:ext>
            </a:extLst>
          </p:cNvPr>
          <p:cNvSpPr>
            <a:spLocks noGrp="1"/>
          </p:cNvSpPr>
          <p:nvPr>
            <p:ph type="title"/>
          </p:nvPr>
        </p:nvSpPr>
        <p:spPr/>
        <p:txBody>
          <a:bodyPr/>
          <a:lstStyle/>
          <a:p>
            <a:pPr algn="ctr"/>
            <a:r>
              <a:rPr lang="en-US" dirty="0"/>
              <a:t> </a:t>
            </a:r>
            <a:r>
              <a:rPr lang="en-US" b="1" dirty="0"/>
              <a:t>Street Sweeper	  Sidewalk Trackless Tractor</a:t>
            </a:r>
          </a:p>
        </p:txBody>
      </p:sp>
      <p:pic>
        <p:nvPicPr>
          <p:cNvPr id="7" name="Content Placeholder 6">
            <a:extLst>
              <a:ext uri="{FF2B5EF4-FFF2-40B4-BE49-F238E27FC236}">
                <a16:creationId xmlns:a16="http://schemas.microsoft.com/office/drawing/2014/main" id="{9C87EBAC-668B-E178-811C-3BEEBB466367}"/>
              </a:ext>
            </a:extLst>
          </p:cNvPr>
          <p:cNvPicPr>
            <a:picLocks noGrp="1" noChangeAspect="1"/>
          </p:cNvPicPr>
          <p:nvPr>
            <p:ph sz="half" idx="2"/>
          </p:nvPr>
        </p:nvPicPr>
        <p:blipFill>
          <a:blip r:embed="rId2"/>
          <a:stretch>
            <a:fillRect/>
          </a:stretch>
        </p:blipFill>
        <p:spPr>
          <a:xfrm>
            <a:off x="6224590" y="2209799"/>
            <a:ext cx="5076823" cy="3967163"/>
          </a:xfrm>
        </p:spPr>
      </p:pic>
      <p:pic>
        <p:nvPicPr>
          <p:cNvPr id="5" name="Content Placeholder 4">
            <a:extLst>
              <a:ext uri="{FF2B5EF4-FFF2-40B4-BE49-F238E27FC236}">
                <a16:creationId xmlns:a16="http://schemas.microsoft.com/office/drawing/2014/main" id="{55DECB01-B61B-B3CA-CABF-52016D4642B4}"/>
              </a:ext>
            </a:extLst>
          </p:cNvPr>
          <p:cNvPicPr>
            <a:picLocks noGrp="1" noChangeAspect="1"/>
          </p:cNvPicPr>
          <p:nvPr>
            <p:ph sz="half" idx="1"/>
          </p:nvPr>
        </p:nvPicPr>
        <p:blipFill>
          <a:blip r:embed="rId3"/>
          <a:stretch>
            <a:fillRect/>
          </a:stretch>
        </p:blipFill>
        <p:spPr>
          <a:xfrm>
            <a:off x="890587" y="2209800"/>
            <a:ext cx="5076825" cy="3967163"/>
          </a:xfrm>
          <a:prstGeom prst="rect">
            <a:avLst/>
          </a:prstGeom>
        </p:spPr>
      </p:pic>
    </p:spTree>
    <p:extLst>
      <p:ext uri="{BB962C8B-B14F-4D97-AF65-F5344CB8AC3E}">
        <p14:creationId xmlns:p14="http://schemas.microsoft.com/office/powerpoint/2010/main" val="4685451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565CC0-3F90-8C21-7F9B-8536CED91092}"/>
              </a:ext>
            </a:extLst>
          </p:cNvPr>
          <p:cNvSpPr>
            <a:spLocks noGrp="1"/>
          </p:cNvSpPr>
          <p:nvPr>
            <p:ph type="title"/>
          </p:nvPr>
        </p:nvSpPr>
        <p:spPr/>
        <p:txBody>
          <a:bodyPr/>
          <a:lstStyle/>
          <a:p>
            <a:pPr algn="ctr"/>
            <a:r>
              <a:rPr lang="en-US" b="1" dirty="0"/>
              <a:t>Efficiency of Operations</a:t>
            </a:r>
            <a:endParaRPr lang="en-US" dirty="0"/>
          </a:p>
        </p:txBody>
      </p:sp>
      <p:sp>
        <p:nvSpPr>
          <p:cNvPr id="3" name="Content Placeholder 2">
            <a:extLst>
              <a:ext uri="{FF2B5EF4-FFF2-40B4-BE49-F238E27FC236}">
                <a16:creationId xmlns:a16="http://schemas.microsoft.com/office/drawing/2014/main" id="{529B57F5-ECD5-5DDD-E23B-AF15CA0E8FA8}"/>
              </a:ext>
            </a:extLst>
          </p:cNvPr>
          <p:cNvSpPr>
            <a:spLocks noGrp="1"/>
          </p:cNvSpPr>
          <p:nvPr>
            <p:ph idx="1"/>
          </p:nvPr>
        </p:nvSpPr>
        <p:spPr>
          <a:xfrm>
            <a:off x="838200" y="1497496"/>
            <a:ext cx="10515600" cy="4770782"/>
          </a:xfrm>
        </p:spPr>
        <p:txBody>
          <a:bodyPr/>
          <a:lstStyle/>
          <a:p>
            <a:r>
              <a:rPr lang="en-US" sz="1800" dirty="0">
                <a:effectLst/>
                <a:latin typeface="Arial" panose="020B0604020202020204" pitchFamily="34" charset="0"/>
                <a:ea typeface="Times New Roman" panose="02020603050405020304" pitchFamily="18" charset="0"/>
              </a:rPr>
              <a:t>In 2020, 2021 and Spring 2022 Public Works incorporated renting side dumps for snow removal to improve efficiencies.  Snow plowing and removal has gradually been streamlined for the last two snow removal seasons. Starting this snow season 2022/2023, Public Works now owns two side dumps and tractors to use throughout the season.</a:t>
            </a:r>
          </a:p>
          <a:p>
            <a:r>
              <a:rPr lang="en-US" sz="1800" dirty="0">
                <a:effectLst/>
                <a:latin typeface="Arial" panose="020B0604020202020204" pitchFamily="34" charset="0"/>
                <a:ea typeface="Times New Roman" panose="02020603050405020304" pitchFamily="18" charset="0"/>
              </a:rPr>
              <a:t>To provide consistency of service and retention of temp operators, the night shift is now hired for longer periods of time as needed to remove the accumulation of snow throughout the winter in the downtown core and major traffic corridors. The number of night operators fluctuates according to workload and availability of temporary operators.</a:t>
            </a:r>
          </a:p>
          <a:p>
            <a:r>
              <a:rPr lang="en-US" sz="1800" dirty="0">
                <a:effectLst/>
                <a:latin typeface="Arial" panose="020B0604020202020204" pitchFamily="34" charset="0"/>
                <a:ea typeface="Times New Roman" panose="02020603050405020304" pitchFamily="18" charset="0"/>
              </a:rPr>
              <a:t>Beginning in 2017, snow storage sites have been expanded (Blue Line, Bentley, South Cushman or acquired (</a:t>
            </a:r>
            <a:r>
              <a:rPr lang="en-US" sz="1800" dirty="0" err="1">
                <a:effectLst/>
                <a:latin typeface="Arial" panose="020B0604020202020204" pitchFamily="34" charset="0"/>
                <a:ea typeface="Times New Roman" panose="02020603050405020304" pitchFamily="18" charset="0"/>
              </a:rPr>
              <a:t>Lazelle</a:t>
            </a:r>
            <a:r>
              <a:rPr lang="en-US" sz="1800" dirty="0">
                <a:effectLst/>
                <a:latin typeface="Arial" panose="020B0604020202020204" pitchFamily="34" charset="0"/>
                <a:ea typeface="Times New Roman" panose="02020603050405020304" pitchFamily="18" charset="0"/>
              </a:rPr>
              <a:t> Street and 30</a:t>
            </a:r>
            <a:r>
              <a:rPr lang="en-US" sz="1800" baseline="30000" dirty="0">
                <a:effectLst/>
                <a:latin typeface="Arial" panose="020B0604020202020204" pitchFamily="34" charset="0"/>
                <a:ea typeface="Times New Roman" panose="02020603050405020304" pitchFamily="18" charset="0"/>
              </a:rPr>
              <a:t>th</a:t>
            </a:r>
            <a:r>
              <a:rPr lang="en-US" sz="1800" dirty="0">
                <a:effectLst/>
                <a:latin typeface="Arial" panose="020B0604020202020204" pitchFamily="34" charset="0"/>
                <a:ea typeface="Times New Roman" panose="02020603050405020304" pitchFamily="18" charset="0"/>
              </a:rPr>
              <a:t> Avenue) to reduce hauling times and costs. The </a:t>
            </a:r>
            <a:r>
              <a:rPr lang="en-US" sz="1800" dirty="0" err="1">
                <a:effectLst/>
                <a:latin typeface="Arial" panose="020B0604020202020204" pitchFamily="34" charset="0"/>
                <a:ea typeface="Times New Roman" panose="02020603050405020304" pitchFamily="18" charset="0"/>
              </a:rPr>
              <a:t>Lazelle</a:t>
            </a:r>
            <a:r>
              <a:rPr lang="en-US" sz="1800" dirty="0">
                <a:effectLst/>
                <a:latin typeface="Arial" panose="020B0604020202020204" pitchFamily="34" charset="0"/>
                <a:ea typeface="Times New Roman" panose="02020603050405020304" pitchFamily="18" charset="0"/>
              </a:rPr>
              <a:t> snow storage site was fully operational last winter, shortening the time it takes to remove snow in Shannon Park subdivision. Public Works has an agreement in place with the Tanana Valley Fair to lease a new snow storage site for the Aurora and Johnston Subdivisions snow removal operations in order to reduce hauling times and costs from those areas.</a:t>
            </a:r>
            <a:endParaRPr lang="en-US" sz="1800" dirty="0">
              <a:effectLst/>
              <a:latin typeface="Times New Roman" panose="02020603050405020304" pitchFamily="18" charset="0"/>
              <a:ea typeface="Times New Roman" panose="02020603050405020304" pitchFamily="18" charset="0"/>
            </a:endParaRPr>
          </a:p>
          <a:p>
            <a:r>
              <a:rPr lang="en-US" sz="1800" b="1" dirty="0">
                <a:effectLst/>
                <a:latin typeface="Arial" panose="020B0604020202020204" pitchFamily="34" charset="0"/>
                <a:ea typeface="Times New Roman" panose="02020603050405020304" pitchFamily="18" charset="0"/>
              </a:rPr>
              <a:t>In addition to new equipment, what is needed is more skilled labor.</a:t>
            </a:r>
            <a:r>
              <a:rPr lang="en-US" sz="1800" b="1" dirty="0">
                <a:latin typeface="Arial" panose="020B0604020202020204" pitchFamily="34" charset="0"/>
                <a:ea typeface="Times New Roman" panose="02020603050405020304" pitchFamily="18" charset="0"/>
              </a:rPr>
              <a:t> </a:t>
            </a:r>
            <a:r>
              <a:rPr lang="en-US" sz="1800" dirty="0">
                <a:latin typeface="Arial" panose="020B0604020202020204" pitchFamily="34" charset="0"/>
                <a:ea typeface="Times New Roman" panose="02020603050405020304" pitchFamily="18" charset="0"/>
              </a:rPr>
              <a:t>Eighty Percent ( 80%) of permanent staff have less than 4 years of experience. During peak winter season work longevity for temp and perm employees with less than 4 years of experience is over 90%.</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90162717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662090-D27A-B950-F0AC-14793ADD40C9}"/>
              </a:ext>
            </a:extLst>
          </p:cNvPr>
          <p:cNvSpPr>
            <a:spLocks noGrp="1"/>
          </p:cNvSpPr>
          <p:nvPr>
            <p:ph type="title"/>
          </p:nvPr>
        </p:nvSpPr>
        <p:spPr>
          <a:xfrm>
            <a:off x="838200" y="365126"/>
            <a:ext cx="10515600" cy="628788"/>
          </a:xfrm>
        </p:spPr>
        <p:txBody>
          <a:bodyPr>
            <a:normAutofit fontScale="90000"/>
          </a:bodyPr>
          <a:lstStyle/>
          <a:p>
            <a:pPr algn="ctr"/>
            <a:br>
              <a:rPr lang="en-US" sz="1800" b="1" dirty="0">
                <a:effectLst/>
                <a:latin typeface="Calibri" panose="020F0502020204030204" pitchFamily="34" charset="0"/>
                <a:ea typeface="Calibri" panose="020F0502020204030204" pitchFamily="34" charset="0"/>
                <a:cs typeface="Times New Roman" panose="02020603050405020304" pitchFamily="18" charset="0"/>
              </a:rPr>
            </a:br>
            <a:br>
              <a:rPr lang="en-US" sz="1800" b="1" dirty="0">
                <a:effectLst/>
                <a:latin typeface="Calibri" panose="020F0502020204030204" pitchFamily="34" charset="0"/>
                <a:ea typeface="Calibri" panose="020F0502020204030204" pitchFamily="34" charset="0"/>
                <a:cs typeface="Times New Roman" panose="02020603050405020304" pitchFamily="18" charset="0"/>
              </a:rPr>
            </a:br>
            <a:r>
              <a:rPr lang="en-US" sz="3100" b="1" dirty="0">
                <a:effectLst/>
                <a:latin typeface="Calibri" panose="020F0502020204030204" pitchFamily="34" charset="0"/>
                <a:ea typeface="Calibri" panose="020F0502020204030204" pitchFamily="34" charset="0"/>
                <a:cs typeface="Times New Roman" panose="02020603050405020304" pitchFamily="18" charset="0"/>
              </a:rPr>
              <a:t>Snow Storage Sites 2022-2023</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
        <p:nvSpPr>
          <p:cNvPr id="3" name="Content Placeholder 2">
            <a:extLst>
              <a:ext uri="{FF2B5EF4-FFF2-40B4-BE49-F238E27FC236}">
                <a16:creationId xmlns:a16="http://schemas.microsoft.com/office/drawing/2014/main" id="{F7A3DD21-689D-3A1C-3085-9ECF91093ACC}"/>
              </a:ext>
            </a:extLst>
          </p:cNvPr>
          <p:cNvSpPr>
            <a:spLocks noGrp="1"/>
          </p:cNvSpPr>
          <p:nvPr>
            <p:ph idx="1"/>
          </p:nvPr>
        </p:nvSpPr>
        <p:spPr>
          <a:xfrm>
            <a:off x="838200" y="993914"/>
            <a:ext cx="10515600" cy="5498960"/>
          </a:xfrm>
        </p:spPr>
        <p:txBody>
          <a:bodyPr>
            <a:normAutofit lnSpcReduction="10000"/>
          </a:bodyPr>
          <a:lstStyle/>
          <a:p>
            <a:pPr marL="0" marR="0">
              <a:lnSpc>
                <a:spcPct val="115000"/>
              </a:lnSpc>
              <a:spcBef>
                <a:spcPts val="0"/>
              </a:spcBef>
              <a:spcAft>
                <a:spcPts val="1000"/>
              </a:spcAft>
            </a:pPr>
            <a:r>
              <a:rPr lang="en-US" sz="1800" b="1" dirty="0">
                <a:effectLst/>
                <a:latin typeface="Calibri" panose="020F0502020204030204" pitchFamily="34" charset="0"/>
                <a:ea typeface="Calibri" panose="020F0502020204030204" pitchFamily="34" charset="0"/>
                <a:cs typeface="Times New Roman" panose="02020603050405020304" pitchFamily="18" charset="0"/>
              </a:rPr>
              <a:t>The City has the following snow storage sites: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15000"/>
              </a:lnSpc>
              <a:spcBef>
                <a:spcPts val="0"/>
              </a:spcBef>
              <a:spcAft>
                <a:spcPts val="1000"/>
              </a:spcAft>
              <a:buFont typeface="Euphemia" panose="020B05030401020201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Blue Line/1</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St</a:t>
            </a:r>
            <a:r>
              <a:rPr lang="en-US" sz="1800" dirty="0">
                <a:effectLst/>
                <a:latin typeface="Calibri" panose="020F0502020204030204" pitchFamily="34" charset="0"/>
                <a:ea typeface="Calibri" panose="020F0502020204030204" pitchFamily="34" charset="0"/>
                <a:cs typeface="Times New Roman" panose="02020603050405020304" pitchFamily="18" charset="0"/>
              </a:rPr>
              <a:t> Avenue- Expanded in 2016</a:t>
            </a:r>
          </a:p>
          <a:p>
            <a:pPr marL="342900" marR="0" lvl="0" indent="-342900">
              <a:lnSpc>
                <a:spcPct val="115000"/>
              </a:lnSpc>
              <a:spcBef>
                <a:spcPts val="0"/>
              </a:spcBef>
              <a:spcAft>
                <a:spcPts val="1000"/>
              </a:spcAft>
              <a:buFont typeface="Euphemia" panose="020B05030401020201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Arctic Park Lathrop Street and East Cowles- Expanded in 2017</a:t>
            </a:r>
          </a:p>
          <a:p>
            <a:pPr marL="342900" marR="0" lvl="0" indent="-342900">
              <a:lnSpc>
                <a:spcPct val="115000"/>
              </a:lnSpc>
              <a:spcBef>
                <a:spcPts val="0"/>
              </a:spcBef>
              <a:spcAft>
                <a:spcPts val="1000"/>
              </a:spcAft>
              <a:buFont typeface="Euphemia" panose="020B05030401020201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Hamilton Acres -Request to expand site denied by FNSB Planning Commission 2017</a:t>
            </a:r>
          </a:p>
          <a:p>
            <a:pPr marL="342900" marR="0" lvl="0" indent="-342900">
              <a:lnSpc>
                <a:spcPct val="115000"/>
              </a:lnSpc>
              <a:spcBef>
                <a:spcPts val="0"/>
              </a:spcBef>
              <a:spcAft>
                <a:spcPts val="1000"/>
              </a:spcAft>
              <a:buFont typeface="Euphemia" panose="020B05030401020201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South Cushman 25</a:t>
            </a:r>
            <a:r>
              <a:rPr lang="en-US" sz="1800" baseline="30000" dirty="0">
                <a:effectLst/>
                <a:latin typeface="Calibri" panose="020F0502020204030204" pitchFamily="34" charset="0"/>
                <a:ea typeface="Calibri" panose="020F0502020204030204" pitchFamily="34" charset="0"/>
                <a:cs typeface="Times New Roman" panose="02020603050405020304" pitchFamily="18" charset="0"/>
              </a:rPr>
              <a:t>th</a:t>
            </a:r>
            <a:r>
              <a:rPr lang="en-US" sz="1800" dirty="0">
                <a:effectLst/>
                <a:latin typeface="Calibri" panose="020F0502020204030204" pitchFamily="34" charset="0"/>
                <a:ea typeface="Calibri" panose="020F0502020204030204" pitchFamily="34" charset="0"/>
                <a:cs typeface="Times New Roman" panose="02020603050405020304" pitchFamily="18" charset="0"/>
              </a:rPr>
              <a:t> Avenue doubled in size 2019</a:t>
            </a:r>
          </a:p>
          <a:p>
            <a:pPr marL="342900" marR="0" lvl="0" indent="-342900">
              <a:lnSpc>
                <a:spcPct val="115000"/>
              </a:lnSpc>
              <a:spcBef>
                <a:spcPts val="0"/>
              </a:spcBef>
              <a:spcAft>
                <a:spcPts val="1000"/>
              </a:spcAft>
              <a:buFont typeface="Euphemia" panose="020B05030401020201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Bentley Commercial Site doubled in size 2018</a:t>
            </a:r>
          </a:p>
          <a:p>
            <a:pPr marL="342900" marR="0" lvl="0" indent="-342900">
              <a:lnSpc>
                <a:spcPct val="115000"/>
              </a:lnSpc>
              <a:spcBef>
                <a:spcPts val="0"/>
              </a:spcBef>
              <a:spcAft>
                <a:spcPts val="1000"/>
              </a:spcAft>
              <a:buFont typeface="Euphemia" panose="020B05030401020201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Public Works Facility 2121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Peger</a:t>
            </a:r>
            <a:r>
              <a:rPr lang="en-US" sz="1800" dirty="0">
                <a:effectLst/>
                <a:latin typeface="Calibri" panose="020F0502020204030204" pitchFamily="34" charset="0"/>
                <a:ea typeface="Calibri" panose="020F0502020204030204" pitchFamily="34" charset="0"/>
                <a:cs typeface="Times New Roman" panose="02020603050405020304" pitchFamily="18" charset="0"/>
              </a:rPr>
              <a:t> Road</a:t>
            </a:r>
          </a:p>
          <a:p>
            <a:pPr marL="342900" marR="0" lvl="0" indent="-342900">
              <a:lnSpc>
                <a:spcPct val="115000"/>
              </a:lnSpc>
              <a:spcBef>
                <a:spcPts val="0"/>
              </a:spcBef>
              <a:spcAft>
                <a:spcPts val="1000"/>
              </a:spcAft>
              <a:buFont typeface="Euphemia" panose="020B0503040102020104" pitchFamily="34" charset="0"/>
              <a:buChar char="›"/>
              <a:tabLst>
                <a:tab pos="457200" algn="l"/>
              </a:tabLst>
            </a:pPr>
            <a:r>
              <a:rPr lang="en-US" sz="1800" dirty="0">
                <a:effectLst/>
                <a:latin typeface="Calibri" panose="020F0502020204030204" pitchFamily="34" charset="0"/>
                <a:ea typeface="Calibri" panose="020F0502020204030204" pitchFamily="34" charset="0"/>
                <a:cs typeface="Times New Roman" panose="02020603050405020304" pitchFamily="18" charset="0"/>
              </a:rPr>
              <a:t>DOT Johansen (shared with City)</a:t>
            </a:r>
          </a:p>
          <a:p>
            <a:pPr marL="342900" marR="0" lvl="0" indent="-342900">
              <a:lnSpc>
                <a:spcPct val="115000"/>
              </a:lnSpc>
              <a:spcBef>
                <a:spcPts val="0"/>
              </a:spcBef>
              <a:spcAft>
                <a:spcPts val="1000"/>
              </a:spcAft>
              <a:buFont typeface="Euphemia" panose="020B0503040102020104" pitchFamily="34" charset="0"/>
              <a:buChar char="›"/>
              <a:tabLst>
                <a:tab pos="457200" algn="l"/>
              </a:tabLst>
            </a:pPr>
            <a:r>
              <a:rPr lang="en-US" sz="1800" dirty="0" err="1">
                <a:effectLst/>
                <a:latin typeface="Calibri" panose="020F0502020204030204" pitchFamily="34" charset="0"/>
                <a:ea typeface="Calibri" panose="020F0502020204030204" pitchFamily="34" charset="0"/>
                <a:cs typeface="Times New Roman" panose="02020603050405020304" pitchFamily="18" charset="0"/>
              </a:rPr>
              <a:t>Lazelle</a:t>
            </a:r>
            <a:r>
              <a:rPr lang="en-US" sz="1800" dirty="0">
                <a:effectLst/>
                <a:latin typeface="Calibri" panose="020F0502020204030204" pitchFamily="34" charset="0"/>
                <a:ea typeface="Calibri" panose="020F0502020204030204" pitchFamily="34" charset="0"/>
                <a:cs typeface="Times New Roman" panose="02020603050405020304" pitchFamily="18" charset="0"/>
              </a:rPr>
              <a:t> Street site operational 2021</a:t>
            </a:r>
          </a:p>
          <a:p>
            <a:pPr marL="342900" marR="0" lvl="0" indent="-342900">
              <a:lnSpc>
                <a:spcPct val="115000"/>
              </a:lnSpc>
              <a:spcBef>
                <a:spcPts val="0"/>
              </a:spcBef>
              <a:spcAft>
                <a:spcPts val="1000"/>
              </a:spcAft>
              <a:buFont typeface="Euphemia" panose="020B0503040102020104" pitchFamily="34" charset="0"/>
              <a:buChar char="›"/>
              <a:tabLst>
                <a:tab pos="457200" algn="l"/>
              </a:tabLst>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Tanana Valley Fairgrounds MOU January-December 2022</a:t>
            </a:r>
            <a:r>
              <a:rPr lang="en-US" sz="1800" dirty="0">
                <a:effectLst/>
                <a:latin typeface="Calibri" panose="020F0502020204030204" pitchFamily="34" charset="0"/>
                <a:ea typeface="Calibri" panose="020F0502020204030204" pitchFamily="34" charset="0"/>
                <a:cs typeface="Times New Roman" panose="02020603050405020304" pitchFamily="18" charset="0"/>
              </a:rPr>
              <a:t> (for snow removed from Aurora Subdivision REDUCED HAULING TIME)</a:t>
            </a:r>
          </a:p>
          <a:p>
            <a:pPr marL="342900" marR="0" lvl="0" indent="-342900">
              <a:lnSpc>
                <a:spcPct val="115000"/>
              </a:lnSpc>
              <a:spcBef>
                <a:spcPts val="0"/>
              </a:spcBef>
              <a:spcAft>
                <a:spcPts val="1000"/>
              </a:spcAft>
              <a:buFont typeface="Euphemia" panose="020B0503040102020104" pitchFamily="34" charset="0"/>
              <a:buChar char="›"/>
              <a:tabLst>
                <a:tab pos="457200" algn="l"/>
              </a:tabLst>
            </a:pP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30</a:t>
            </a:r>
            <a:r>
              <a:rPr lang="en-US" sz="1800" baseline="300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th</a:t>
            </a:r>
            <a:r>
              <a:rPr lang="en-US" sz="1800" dirty="0">
                <a:effectLst/>
                <a:highlight>
                  <a:srgbClr val="FFFF00"/>
                </a:highlight>
                <a:latin typeface="Calibri" panose="020F0502020204030204" pitchFamily="34" charset="0"/>
                <a:ea typeface="Calibri" panose="020F0502020204030204" pitchFamily="34" charset="0"/>
                <a:cs typeface="Times New Roman" panose="02020603050405020304" pitchFamily="18" charset="0"/>
              </a:rPr>
              <a:t> Avenue in development for operations 2023/24 season</a:t>
            </a:r>
            <a:r>
              <a:rPr lang="en-US" sz="1800" dirty="0">
                <a:effectLst/>
                <a:latin typeface="Calibri" panose="020F0502020204030204" pitchFamily="34" charset="0"/>
                <a:ea typeface="Calibri" panose="020F0502020204030204" pitchFamily="34" charset="0"/>
                <a:cs typeface="Times New Roman" panose="02020603050405020304" pitchFamily="18" charset="0"/>
              </a:rPr>
              <a:t> (driveway&amp; partial pad constructed) Once it becomes operational it will reduce hauling time for the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Peger</a:t>
            </a:r>
            <a:r>
              <a:rPr lang="en-US" sz="1800" dirty="0">
                <a:effectLst/>
                <a:latin typeface="Calibri" panose="020F0502020204030204" pitchFamily="34" charset="0"/>
                <a:ea typeface="Calibri" panose="020F0502020204030204" pitchFamily="34" charset="0"/>
                <a:cs typeface="Times New Roman" panose="02020603050405020304" pitchFamily="18" charset="0"/>
              </a:rPr>
              <a:t> Lakes area</a:t>
            </a:r>
          </a:p>
          <a:p>
            <a:endParaRPr lang="en-US" dirty="0"/>
          </a:p>
        </p:txBody>
      </p:sp>
    </p:spTree>
    <p:extLst>
      <p:ext uri="{BB962C8B-B14F-4D97-AF65-F5344CB8AC3E}">
        <p14:creationId xmlns:p14="http://schemas.microsoft.com/office/powerpoint/2010/main" val="20458614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6E891-AA5D-B4BF-9270-E8333B7818B7}"/>
              </a:ext>
            </a:extLst>
          </p:cNvPr>
          <p:cNvSpPr>
            <a:spLocks noGrp="1"/>
          </p:cNvSpPr>
          <p:nvPr>
            <p:ph type="title"/>
          </p:nvPr>
        </p:nvSpPr>
        <p:spPr/>
        <p:txBody>
          <a:bodyPr/>
          <a:lstStyle/>
          <a:p>
            <a:pPr algn="ctr"/>
            <a:r>
              <a:rPr lang="en-US" dirty="0"/>
              <a:t> </a:t>
            </a:r>
            <a:r>
              <a:rPr lang="en-US" b="1" dirty="0"/>
              <a:t>Efficiency of Operations</a:t>
            </a:r>
          </a:p>
        </p:txBody>
      </p:sp>
      <p:pic>
        <p:nvPicPr>
          <p:cNvPr id="4" name="Content Placeholder 3" descr="A picture containing text, outdoor, sky, light&#10;&#10;Description automatically generated">
            <a:extLst>
              <a:ext uri="{FF2B5EF4-FFF2-40B4-BE49-F238E27FC236}">
                <a16:creationId xmlns:a16="http://schemas.microsoft.com/office/drawing/2014/main" id="{0A059101-E908-092C-4F98-3D678B986071}"/>
              </a:ext>
            </a:extLst>
          </p:cNvPr>
          <p:cNvPicPr>
            <a:picLocks noGrp="1" noChangeAspect="1"/>
          </p:cNvPicPr>
          <p:nvPr>
            <p:ph idx="1"/>
          </p:nvPr>
        </p:nvPicPr>
        <p:blipFill>
          <a:blip r:embed="rId2" cstate="print">
            <a:extLst>
              <a:ext uri="{BEBA8EAE-BF5A-486C-A8C5-ECC9F3942E4B}">
                <a14:imgProps xmlns:a14="http://schemas.microsoft.com/office/drawing/2010/main">
                  <a14:imgLayer r:embed="rId3">
                    <a14:imgEffect>
                      <a14:brightnessContrast bright="19000"/>
                    </a14:imgEffect>
                  </a14:imgLayer>
                </a14:imgProps>
              </a:ext>
              <a:ext uri="{28A0092B-C50C-407E-A947-70E740481C1C}">
                <a14:useLocalDpi xmlns:a14="http://schemas.microsoft.com/office/drawing/2010/main" val="0"/>
              </a:ext>
            </a:extLst>
          </a:blip>
          <a:srcRect/>
          <a:stretch>
            <a:fillRect/>
          </a:stretch>
        </p:blipFill>
        <p:spPr bwMode="auto">
          <a:xfrm>
            <a:off x="838200" y="1690689"/>
            <a:ext cx="4476751" cy="4522470"/>
          </a:xfrm>
          <a:prstGeom prst="rect">
            <a:avLst/>
          </a:prstGeom>
          <a:noFill/>
          <a:ln>
            <a:noFill/>
          </a:ln>
        </p:spPr>
      </p:pic>
      <p:pic>
        <p:nvPicPr>
          <p:cNvPr id="5" name="Picture 4">
            <a:extLst>
              <a:ext uri="{FF2B5EF4-FFF2-40B4-BE49-F238E27FC236}">
                <a16:creationId xmlns:a16="http://schemas.microsoft.com/office/drawing/2014/main" id="{891FC969-55DF-E1D3-D93F-0B05ADA153B1}"/>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848351" y="1630679"/>
            <a:ext cx="5038021" cy="4582479"/>
          </a:xfrm>
          <a:prstGeom prst="rect">
            <a:avLst/>
          </a:prstGeom>
          <a:noFill/>
          <a:ln>
            <a:noFill/>
          </a:ln>
        </p:spPr>
      </p:pic>
    </p:spTree>
    <p:extLst>
      <p:ext uri="{BB962C8B-B14F-4D97-AF65-F5344CB8AC3E}">
        <p14:creationId xmlns:p14="http://schemas.microsoft.com/office/powerpoint/2010/main" val="53144235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AC5D5B3-A24C-6359-BC13-39F614466DF3}"/>
              </a:ext>
            </a:extLst>
          </p:cNvPr>
          <p:cNvSpPr>
            <a:spLocks noGrp="1"/>
          </p:cNvSpPr>
          <p:nvPr>
            <p:ph type="title"/>
          </p:nvPr>
        </p:nvSpPr>
        <p:spPr/>
        <p:txBody>
          <a:bodyPr/>
          <a:lstStyle/>
          <a:p>
            <a:pPr algn="ctr"/>
            <a:r>
              <a:rPr lang="en-US" b="1" dirty="0"/>
              <a:t>Ongoing Challenges</a:t>
            </a:r>
          </a:p>
        </p:txBody>
      </p:sp>
      <p:sp>
        <p:nvSpPr>
          <p:cNvPr id="3" name="Content Placeholder 2">
            <a:extLst>
              <a:ext uri="{FF2B5EF4-FFF2-40B4-BE49-F238E27FC236}">
                <a16:creationId xmlns:a16="http://schemas.microsoft.com/office/drawing/2014/main" id="{4D4636FF-15E2-1DDD-509D-C230EC9B13A2}"/>
              </a:ext>
            </a:extLst>
          </p:cNvPr>
          <p:cNvSpPr>
            <a:spLocks noGrp="1"/>
          </p:cNvSpPr>
          <p:nvPr>
            <p:ph idx="1"/>
          </p:nvPr>
        </p:nvSpPr>
        <p:spPr/>
        <p:txBody>
          <a:bodyPr/>
          <a:lstStyle/>
          <a:p>
            <a:endParaRPr lang="en-US"/>
          </a:p>
        </p:txBody>
      </p:sp>
      <p:pic>
        <p:nvPicPr>
          <p:cNvPr id="4" name="Picture 3" descr="Diagram&#10;&#10;Description automatically generated">
            <a:extLst>
              <a:ext uri="{FF2B5EF4-FFF2-40B4-BE49-F238E27FC236}">
                <a16:creationId xmlns:a16="http://schemas.microsoft.com/office/drawing/2014/main" id="{37951EE7-FF48-E043-A4D0-B024D5AC6D9A}"/>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66900" y="2238374"/>
            <a:ext cx="8496300" cy="3571875"/>
          </a:xfrm>
          <a:prstGeom prst="rect">
            <a:avLst/>
          </a:prstGeom>
          <a:noFill/>
        </p:spPr>
      </p:pic>
    </p:spTree>
    <p:extLst>
      <p:ext uri="{BB962C8B-B14F-4D97-AF65-F5344CB8AC3E}">
        <p14:creationId xmlns:p14="http://schemas.microsoft.com/office/powerpoint/2010/main" val="20110414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4E44F78-86DF-0880-D690-D52DF21E073C}"/>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341225" y="838200"/>
            <a:ext cx="9719319" cy="5295900"/>
          </a:xfrm>
          <a:prstGeom prst="rect">
            <a:avLst/>
          </a:prstGeom>
          <a:noFill/>
          <a:ln>
            <a:noFill/>
          </a:ln>
        </p:spPr>
      </p:pic>
    </p:spTree>
    <p:extLst>
      <p:ext uri="{BB962C8B-B14F-4D97-AF65-F5344CB8AC3E}">
        <p14:creationId xmlns:p14="http://schemas.microsoft.com/office/powerpoint/2010/main" val="16583989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picture containing outdoor&#10;&#10;Description automatically generated">
            <a:extLst>
              <a:ext uri="{FF2B5EF4-FFF2-40B4-BE49-F238E27FC236}">
                <a16:creationId xmlns:a16="http://schemas.microsoft.com/office/drawing/2014/main" id="{21737093-EC13-6F5D-5FFA-50698621B32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rot="5400000">
            <a:off x="419099" y="1123952"/>
            <a:ext cx="5353052" cy="4705350"/>
          </a:xfrm>
          <a:prstGeom prst="rect">
            <a:avLst/>
          </a:prstGeom>
        </p:spPr>
      </p:pic>
      <p:pic>
        <p:nvPicPr>
          <p:cNvPr id="1026" name="Picture 2">
            <a:extLst>
              <a:ext uri="{FF2B5EF4-FFF2-40B4-BE49-F238E27FC236}">
                <a16:creationId xmlns:a16="http://schemas.microsoft.com/office/drawing/2014/main" id="{4FC8C2CF-6874-BBDD-38C8-EA404FF15DC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43414" y="800100"/>
            <a:ext cx="6096000" cy="535305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3074327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37FB565D-02AE-3FE5-2598-8037776E60CC}"/>
              </a:ext>
            </a:extLst>
          </p:cNvPr>
          <p:cNvSpPr>
            <a:spLocks noGrp="1"/>
          </p:cNvSpPr>
          <p:nvPr>
            <p:ph type="title"/>
          </p:nvPr>
        </p:nvSpPr>
        <p:spPr/>
        <p:txBody>
          <a:bodyPr>
            <a:normAutofit/>
          </a:bodyPr>
          <a:lstStyle/>
          <a:p>
            <a:r>
              <a:rPr lang="en-US" sz="3200" dirty="0"/>
              <a:t>Keeping Motorists and Pedestrians Safe Is Our Highest Priority</a:t>
            </a:r>
          </a:p>
        </p:txBody>
      </p:sp>
      <p:pic>
        <p:nvPicPr>
          <p:cNvPr id="8" name="Content Placeholder 7" descr="A picture containing tree, snow, outdoor, mountain&#10;&#10;Description automatically generated">
            <a:extLst>
              <a:ext uri="{FF2B5EF4-FFF2-40B4-BE49-F238E27FC236}">
                <a16:creationId xmlns:a16="http://schemas.microsoft.com/office/drawing/2014/main" id="{10FE43B1-E388-E0E1-DAD2-7392B9DA5E4B}"/>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rot="10800000">
            <a:off x="838200" y="2058194"/>
            <a:ext cx="5181600" cy="3886200"/>
          </a:xfrm>
        </p:spPr>
      </p:pic>
      <p:pic>
        <p:nvPicPr>
          <p:cNvPr id="9" name="Content Placeholder 8" descr="A picture containing snow, outdoor, sky, way&#10;&#10;Description automatically generated">
            <a:extLst>
              <a:ext uri="{FF2B5EF4-FFF2-40B4-BE49-F238E27FC236}">
                <a16:creationId xmlns:a16="http://schemas.microsoft.com/office/drawing/2014/main" id="{52448D24-46F5-2945-B1E3-F898C1BAF7F7}"/>
              </a:ext>
            </a:extLst>
          </p:cNvPr>
          <p:cNvPicPr>
            <a:picLocks noGrp="1" noChangeAspect="1"/>
          </p:cNvPicPr>
          <p:nvPr>
            <p:ph sz="half" idx="2"/>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557555" y="2058193"/>
            <a:ext cx="4663440" cy="3886202"/>
          </a:xfrm>
          <a:prstGeom prst="rect">
            <a:avLst/>
          </a:prstGeom>
          <a:noFill/>
          <a:ln>
            <a:noFill/>
          </a:ln>
        </p:spPr>
      </p:pic>
    </p:spTree>
    <p:extLst>
      <p:ext uri="{BB962C8B-B14F-4D97-AF65-F5344CB8AC3E}">
        <p14:creationId xmlns:p14="http://schemas.microsoft.com/office/powerpoint/2010/main" val="402279011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706A220-D272-1033-46D0-9E61627B5221}"/>
              </a:ext>
            </a:extLst>
          </p:cNvPr>
          <p:cNvSpPr>
            <a:spLocks noGrp="1"/>
          </p:cNvSpPr>
          <p:nvPr>
            <p:ph type="title"/>
          </p:nvPr>
        </p:nvSpPr>
        <p:spPr>
          <a:xfrm>
            <a:off x="838200" y="365126"/>
            <a:ext cx="10515600" cy="496266"/>
          </a:xfrm>
        </p:spPr>
        <p:txBody>
          <a:bodyPr>
            <a:normAutofit fontScale="90000"/>
          </a:bodyPr>
          <a:lstStyle/>
          <a:p>
            <a:pPr algn="ctr"/>
            <a:r>
              <a:rPr lang="en-US" b="1" dirty="0"/>
              <a:t>Doing More with Less Resources</a:t>
            </a:r>
          </a:p>
        </p:txBody>
      </p:sp>
      <p:sp>
        <p:nvSpPr>
          <p:cNvPr id="3" name="Content Placeholder 2">
            <a:extLst>
              <a:ext uri="{FF2B5EF4-FFF2-40B4-BE49-F238E27FC236}">
                <a16:creationId xmlns:a16="http://schemas.microsoft.com/office/drawing/2014/main" id="{AFC77DB9-0FFF-AA06-6408-53729E09DA16}"/>
              </a:ext>
            </a:extLst>
          </p:cNvPr>
          <p:cNvSpPr>
            <a:spLocks noGrp="1"/>
          </p:cNvSpPr>
          <p:nvPr>
            <p:ph idx="1"/>
          </p:nvPr>
        </p:nvSpPr>
        <p:spPr>
          <a:xfrm>
            <a:off x="838200" y="1073426"/>
            <a:ext cx="10515600" cy="5419448"/>
          </a:xfrm>
        </p:spPr>
        <p:txBody>
          <a:bodyPr>
            <a:normAutofit fontScale="85000" lnSpcReduction="20000"/>
          </a:bodyPr>
          <a:lstStyle/>
          <a:p>
            <a:pPr marL="0" marR="0" lvl="0" indent="0">
              <a:spcBef>
                <a:spcPts val="0"/>
              </a:spcBef>
              <a:spcAft>
                <a:spcPts val="0"/>
              </a:spcAft>
              <a:buNone/>
              <a:tabLst>
                <a:tab pos="-914400" algn="l"/>
                <a:tab pos="-457200" algn="l"/>
                <a:tab pos="1371600" algn="l"/>
                <a:tab pos="1828800" algn="l"/>
                <a:tab pos="2286000" algn="l"/>
                <a:tab pos="2743200" algn="l"/>
                <a:tab pos="3143250" algn="l"/>
                <a:tab pos="3657600" algn="l"/>
                <a:tab pos="4114800" algn="l"/>
                <a:tab pos="4572000" algn="l"/>
                <a:tab pos="5029200" algn="l"/>
                <a:tab pos="5486400" algn="l"/>
                <a:tab pos="5943600" algn="l"/>
              </a:tabLst>
            </a:pPr>
            <a:r>
              <a:rPr lang="en-US" sz="1900" b="1" dirty="0">
                <a:effectLst/>
                <a:latin typeface="Arial" panose="020B0604020202020204" pitchFamily="34" charset="0"/>
                <a:ea typeface="Times New Roman" panose="02020603050405020304" pitchFamily="18" charset="0"/>
              </a:rPr>
              <a:t>	Since 1987, the City has accepted full responsibility for many of the state-maintained streets and private developer streets within city limits: </a:t>
            </a:r>
          </a:p>
          <a:p>
            <a:pPr marL="0" marR="0" lvl="0" indent="0">
              <a:spcBef>
                <a:spcPts val="0"/>
              </a:spcBef>
              <a:spcAft>
                <a:spcPts val="0"/>
              </a:spcAft>
              <a:buNone/>
              <a:tabLst>
                <a:tab pos="-914400" algn="l"/>
                <a:tab pos="-457200" algn="l"/>
                <a:tab pos="1371600" algn="l"/>
                <a:tab pos="1828800" algn="l"/>
                <a:tab pos="2286000" algn="l"/>
                <a:tab pos="2743200" algn="l"/>
                <a:tab pos="3143250" algn="l"/>
                <a:tab pos="3657600" algn="l"/>
                <a:tab pos="4114800" algn="l"/>
                <a:tab pos="4572000" algn="l"/>
                <a:tab pos="5029200" algn="l"/>
                <a:tab pos="5486400" algn="l"/>
                <a:tab pos="5943600" algn="l"/>
              </a:tabLst>
            </a:pP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914400" algn="l"/>
                <a:tab pos="-457200" algn="l"/>
                <a:tab pos="1371600" algn="l"/>
                <a:tab pos="1828800" algn="l"/>
                <a:tab pos="2286000" algn="l"/>
                <a:tab pos="2743200" algn="l"/>
                <a:tab pos="3143250" algn="l"/>
                <a:tab pos="3657600" algn="l"/>
                <a:tab pos="4114800" algn="l"/>
                <a:tab pos="4572000" algn="l"/>
                <a:tab pos="5029200" algn="l"/>
                <a:tab pos="5486400" algn="l"/>
                <a:tab pos="5943600" algn="l"/>
              </a:tabLst>
            </a:pPr>
            <a:r>
              <a:rPr lang="en-US" sz="1800" b="1" dirty="0">
                <a:effectLst/>
                <a:latin typeface="Arial" panose="020B0604020202020204" pitchFamily="34" charset="0"/>
                <a:ea typeface="Times New Roman" panose="02020603050405020304" pitchFamily="18" charset="0"/>
              </a:rPr>
              <a:t>1987</a:t>
            </a:r>
            <a:r>
              <a:rPr lang="en-US" sz="1800" dirty="0">
                <a:effectLst/>
                <a:latin typeface="Arial" panose="020B0604020202020204" pitchFamily="34" charset="0"/>
                <a:ea typeface="Times New Roman" panose="02020603050405020304" pitchFamily="18" charset="0"/>
              </a:rPr>
              <a:t> Lathrop Street, </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914400" algn="l"/>
                <a:tab pos="-457200" algn="l"/>
                <a:tab pos="1371600" algn="l"/>
                <a:tab pos="1828800" algn="l"/>
                <a:tab pos="2286000" algn="l"/>
                <a:tab pos="2743200" algn="l"/>
                <a:tab pos="3143250" algn="l"/>
                <a:tab pos="3657600" algn="l"/>
                <a:tab pos="4114800" algn="l"/>
                <a:tab pos="4572000" algn="l"/>
                <a:tab pos="5029200" algn="l"/>
                <a:tab pos="5486400" algn="l"/>
                <a:tab pos="5943600" algn="l"/>
              </a:tabLst>
            </a:pPr>
            <a:r>
              <a:rPr lang="en-US" sz="1800" b="1" dirty="0">
                <a:effectLst/>
                <a:latin typeface="Arial" panose="020B0604020202020204" pitchFamily="34" charset="0"/>
                <a:ea typeface="Times New Roman" panose="02020603050405020304" pitchFamily="18" charset="0"/>
              </a:rPr>
              <a:t>1990</a:t>
            </a:r>
            <a:r>
              <a:rPr lang="en-US" sz="1800" dirty="0">
                <a:effectLst/>
                <a:latin typeface="Arial" panose="020B0604020202020204" pitchFamily="34" charset="0"/>
                <a:ea typeface="Times New Roman" panose="02020603050405020304" pitchFamily="18" charset="0"/>
              </a:rPr>
              <a:t> Phillips Field Road Lighting</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914400" algn="l"/>
                <a:tab pos="-457200" algn="l"/>
                <a:tab pos="1371600" algn="l"/>
                <a:tab pos="1828800" algn="l"/>
                <a:tab pos="2286000" algn="l"/>
                <a:tab pos="2743200" algn="l"/>
                <a:tab pos="3143250" algn="l"/>
                <a:tab pos="3657600" algn="l"/>
                <a:tab pos="4114800" algn="l"/>
                <a:tab pos="4572000" algn="l"/>
                <a:tab pos="5029200" algn="l"/>
                <a:tab pos="5486400" algn="l"/>
                <a:tab pos="5943600" algn="l"/>
              </a:tabLst>
            </a:pPr>
            <a:r>
              <a:rPr lang="en-US" sz="1800" b="1" dirty="0">
                <a:effectLst/>
                <a:latin typeface="Arial" panose="020B0604020202020204" pitchFamily="34" charset="0"/>
                <a:ea typeface="Times New Roman" panose="02020603050405020304" pitchFamily="18" charset="0"/>
              </a:rPr>
              <a:t>1998</a:t>
            </a:r>
            <a:r>
              <a:rPr lang="en-US" sz="1800" dirty="0">
                <a:effectLst/>
                <a:latin typeface="Arial" panose="020B0604020202020204" pitchFamily="34" charset="0"/>
                <a:ea typeface="Times New Roman" panose="02020603050405020304" pitchFamily="18" charset="0"/>
              </a:rPr>
              <a:t> Old </a:t>
            </a:r>
            <a:r>
              <a:rPr lang="en-US" sz="1800" dirty="0" err="1">
                <a:effectLst/>
                <a:latin typeface="Arial" panose="020B0604020202020204" pitchFamily="34" charset="0"/>
                <a:ea typeface="Times New Roman" panose="02020603050405020304" pitchFamily="18" charset="0"/>
              </a:rPr>
              <a:t>Steese</a:t>
            </a:r>
            <a:r>
              <a:rPr lang="en-US" sz="1800" dirty="0">
                <a:effectLst/>
                <a:latin typeface="Arial" panose="020B0604020202020204" pitchFamily="34" charset="0"/>
                <a:ea typeface="Times New Roman" panose="02020603050405020304" pitchFamily="18" charset="0"/>
              </a:rPr>
              <a:t> Highway</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914400" algn="l"/>
                <a:tab pos="-457200" algn="l"/>
                <a:tab pos="1371600" algn="l"/>
                <a:tab pos="1828800" algn="l"/>
                <a:tab pos="2286000" algn="l"/>
                <a:tab pos="2743200" algn="l"/>
                <a:tab pos="3143250" algn="l"/>
                <a:tab pos="3657600" algn="l"/>
                <a:tab pos="4114800" algn="l"/>
                <a:tab pos="4572000" algn="l"/>
                <a:tab pos="5029200" algn="l"/>
                <a:tab pos="5486400" algn="l"/>
                <a:tab pos="5943600" algn="l"/>
              </a:tabLst>
            </a:pPr>
            <a:r>
              <a:rPr lang="en-US" sz="1800" b="1" dirty="0">
                <a:effectLst/>
                <a:latin typeface="Arial" panose="020B0604020202020204" pitchFamily="34" charset="0"/>
                <a:ea typeface="Times New Roman" panose="02020603050405020304" pitchFamily="18" charset="0"/>
              </a:rPr>
              <a:t>2000</a:t>
            </a:r>
            <a:r>
              <a:rPr lang="en-US" sz="1800" dirty="0">
                <a:effectLst/>
                <a:latin typeface="Arial" panose="020B0604020202020204" pitchFamily="34" charset="0"/>
                <a:ea typeface="Times New Roman" panose="02020603050405020304" pitchFamily="18" charset="0"/>
              </a:rPr>
              <a:t> Trainor Gate Road</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914400" algn="l"/>
                <a:tab pos="-457200" algn="l"/>
                <a:tab pos="1371600" algn="l"/>
                <a:tab pos="1828800" algn="l"/>
                <a:tab pos="2286000" algn="l"/>
                <a:tab pos="2743200" algn="l"/>
                <a:tab pos="3143250" algn="l"/>
                <a:tab pos="3657600" algn="l"/>
                <a:tab pos="4114800" algn="l"/>
                <a:tab pos="4572000" algn="l"/>
                <a:tab pos="5029200" algn="l"/>
                <a:tab pos="5486400" algn="l"/>
                <a:tab pos="5943600" algn="l"/>
              </a:tabLst>
            </a:pPr>
            <a:r>
              <a:rPr lang="en-US" sz="1800" b="1" dirty="0">
                <a:effectLst/>
                <a:latin typeface="Arial" panose="020B0604020202020204" pitchFamily="34" charset="0"/>
                <a:ea typeface="Times New Roman" panose="02020603050405020304" pitchFamily="18" charset="0"/>
              </a:rPr>
              <a:t>2000</a:t>
            </a:r>
            <a:r>
              <a:rPr lang="en-US" sz="1800" dirty="0">
                <a:effectLst/>
                <a:latin typeface="Arial" panose="020B0604020202020204" pitchFamily="34" charset="0"/>
                <a:ea typeface="Times New Roman" panose="02020603050405020304" pitchFamily="18" charset="0"/>
              </a:rPr>
              <a:t> Shoreway Drive Park-split responsibilities with FNSB Parks and Rec</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914400" algn="l"/>
                <a:tab pos="-457200" algn="l"/>
                <a:tab pos="1371600" algn="l"/>
                <a:tab pos="1828800" algn="l"/>
                <a:tab pos="2286000" algn="l"/>
                <a:tab pos="2743200" algn="l"/>
                <a:tab pos="3143250" algn="l"/>
                <a:tab pos="3657600" algn="l"/>
                <a:tab pos="4114800" algn="l"/>
                <a:tab pos="4572000" algn="l"/>
                <a:tab pos="5029200" algn="l"/>
                <a:tab pos="5486400" algn="l"/>
                <a:tab pos="5943600" algn="l"/>
              </a:tabLst>
            </a:pPr>
            <a:r>
              <a:rPr lang="en-US" sz="1800" b="1" dirty="0">
                <a:effectLst/>
                <a:latin typeface="Arial" panose="020B0604020202020204" pitchFamily="34" charset="0"/>
                <a:ea typeface="Times New Roman" panose="02020603050405020304" pitchFamily="18" charset="0"/>
              </a:rPr>
              <a:t>2004</a:t>
            </a:r>
            <a:r>
              <a:rPr lang="en-US" sz="1800" dirty="0">
                <a:effectLst/>
                <a:latin typeface="Arial" panose="020B0604020202020204" pitchFamily="34" charset="0"/>
                <a:ea typeface="Times New Roman" panose="02020603050405020304" pitchFamily="18" charset="0"/>
              </a:rPr>
              <a:t> Aurora Drive and Wembley Avenue</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914400" algn="l"/>
                <a:tab pos="-457200" algn="l"/>
                <a:tab pos="1371600" algn="l"/>
                <a:tab pos="1828800" algn="l"/>
                <a:tab pos="2286000" algn="l"/>
                <a:tab pos="2743200" algn="l"/>
                <a:tab pos="3143250" algn="l"/>
                <a:tab pos="3657600" algn="l"/>
                <a:tab pos="4114800" algn="l"/>
                <a:tab pos="4572000" algn="l"/>
                <a:tab pos="5029200" algn="l"/>
                <a:tab pos="5486400" algn="l"/>
                <a:tab pos="5943600" algn="l"/>
              </a:tabLst>
            </a:pPr>
            <a:r>
              <a:rPr lang="en-US" sz="1800" dirty="0">
                <a:effectLst/>
                <a:latin typeface="Arial" panose="020B0604020202020204" pitchFamily="34" charset="0"/>
                <a:ea typeface="Times New Roman" panose="02020603050405020304" pitchFamily="18" charset="0"/>
              </a:rPr>
              <a:t>2</a:t>
            </a:r>
            <a:r>
              <a:rPr lang="en-US" sz="1800" b="1" dirty="0">
                <a:effectLst/>
                <a:latin typeface="Arial" panose="020B0604020202020204" pitchFamily="34" charset="0"/>
                <a:ea typeface="Times New Roman" panose="02020603050405020304" pitchFamily="18" charset="0"/>
              </a:rPr>
              <a:t>006</a:t>
            </a:r>
            <a:r>
              <a:rPr lang="en-US" sz="1800" dirty="0">
                <a:effectLst/>
                <a:latin typeface="Arial" panose="020B0604020202020204" pitchFamily="34" charset="0"/>
                <a:ea typeface="Times New Roman" panose="02020603050405020304" pitchFamily="18" charset="0"/>
              </a:rPr>
              <a:t> Hunter Street and Edmond Avenue</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914400" algn="l"/>
                <a:tab pos="-457200" algn="l"/>
                <a:tab pos="1371600" algn="l"/>
                <a:tab pos="1828800" algn="l"/>
                <a:tab pos="2286000" algn="l"/>
                <a:tab pos="2743200" algn="l"/>
                <a:tab pos="3143250" algn="l"/>
                <a:tab pos="3657600" algn="l"/>
                <a:tab pos="4114800" algn="l"/>
                <a:tab pos="4572000" algn="l"/>
                <a:tab pos="5029200" algn="l"/>
                <a:tab pos="5486400" algn="l"/>
                <a:tab pos="5943600" algn="l"/>
              </a:tabLst>
            </a:pPr>
            <a:r>
              <a:rPr lang="en-US" sz="1800" b="1" dirty="0">
                <a:effectLst/>
                <a:latin typeface="Arial" panose="020B0604020202020204" pitchFamily="34" charset="0"/>
                <a:ea typeface="Times New Roman" panose="02020603050405020304" pitchFamily="18" charset="0"/>
              </a:rPr>
              <a:t>2007</a:t>
            </a:r>
            <a:r>
              <a:rPr lang="en-US" sz="1800" dirty="0">
                <a:effectLst/>
                <a:latin typeface="Arial" panose="020B0604020202020204" pitchFamily="34" charset="0"/>
                <a:ea typeface="Times New Roman" panose="02020603050405020304" pitchFamily="18" charset="0"/>
              </a:rPr>
              <a:t> Illinois Street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914400" algn="l"/>
                <a:tab pos="-457200" algn="l"/>
                <a:tab pos="1371600" algn="l"/>
                <a:tab pos="1828800" algn="l"/>
                <a:tab pos="2286000" algn="l"/>
                <a:tab pos="2743200" algn="l"/>
                <a:tab pos="3143250" algn="l"/>
                <a:tab pos="3657600" algn="l"/>
                <a:tab pos="4114800" algn="l"/>
                <a:tab pos="4572000" algn="l"/>
                <a:tab pos="5029200" algn="l"/>
                <a:tab pos="5486400" algn="l"/>
                <a:tab pos="5943600" algn="l"/>
              </a:tabLst>
            </a:pPr>
            <a:r>
              <a:rPr lang="en-US" sz="1800" b="1" dirty="0">
                <a:effectLst/>
                <a:latin typeface="Arial" panose="020B0604020202020204" pitchFamily="34" charset="0"/>
                <a:ea typeface="Times New Roman" panose="02020603050405020304" pitchFamily="18" charset="0"/>
              </a:rPr>
              <a:t>2008</a:t>
            </a:r>
            <a:r>
              <a:rPr lang="en-US" sz="1800" dirty="0">
                <a:effectLst/>
                <a:latin typeface="Arial" panose="020B0604020202020204" pitchFamily="34" charset="0"/>
                <a:ea typeface="Times New Roman" panose="02020603050405020304" pitchFamily="18" charset="0"/>
              </a:rPr>
              <a:t> Cowles Street and Sidewalks 19</a:t>
            </a:r>
            <a:r>
              <a:rPr lang="en-US" sz="1800" baseline="30000" dirty="0">
                <a:effectLst/>
                <a:latin typeface="Arial" panose="020B0604020202020204" pitchFamily="34" charset="0"/>
                <a:ea typeface="Times New Roman" panose="02020603050405020304" pitchFamily="18" charset="0"/>
              </a:rPr>
              <a:t>th</a:t>
            </a:r>
            <a:r>
              <a:rPr lang="en-US" sz="1800" dirty="0">
                <a:effectLst/>
                <a:latin typeface="Arial" panose="020B0604020202020204" pitchFamily="34" charset="0"/>
                <a:ea typeface="Times New Roman" panose="02020603050405020304" pitchFamily="18" charset="0"/>
              </a:rPr>
              <a:t> -29</a:t>
            </a:r>
            <a:r>
              <a:rPr lang="en-US" sz="1800" baseline="30000" dirty="0">
                <a:effectLst/>
                <a:latin typeface="Arial" panose="020B0604020202020204" pitchFamily="34" charset="0"/>
                <a:ea typeface="Times New Roman" panose="02020603050405020304" pitchFamily="18" charset="0"/>
              </a:rPr>
              <a:t>th</a:t>
            </a:r>
            <a:r>
              <a:rPr lang="en-US" sz="1800" dirty="0">
                <a:effectLst/>
                <a:latin typeface="Arial" panose="020B0604020202020204" pitchFamily="34" charset="0"/>
                <a:ea typeface="Times New Roman" panose="02020603050405020304" pitchFamily="18" charset="0"/>
              </a:rPr>
              <a:t> Avenues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914400" algn="l"/>
                <a:tab pos="-457200" algn="l"/>
                <a:tab pos="1371600" algn="l"/>
                <a:tab pos="1828800" algn="l"/>
                <a:tab pos="2286000" algn="l"/>
                <a:tab pos="2743200" algn="l"/>
                <a:tab pos="3143250" algn="l"/>
                <a:tab pos="3657600" algn="l"/>
                <a:tab pos="4114800" algn="l"/>
                <a:tab pos="4572000" algn="l"/>
                <a:tab pos="5029200" algn="l"/>
                <a:tab pos="5486400" algn="l"/>
                <a:tab pos="5943600" algn="l"/>
              </a:tabLst>
            </a:pPr>
            <a:r>
              <a:rPr lang="en-US" sz="1800" b="1" dirty="0">
                <a:effectLst/>
                <a:latin typeface="Arial" panose="020B0604020202020204" pitchFamily="34" charset="0"/>
                <a:ea typeface="Times New Roman" panose="02020603050405020304" pitchFamily="18" charset="0"/>
              </a:rPr>
              <a:t>2009</a:t>
            </a:r>
            <a:r>
              <a:rPr lang="en-US" sz="1800" dirty="0">
                <a:effectLst/>
                <a:latin typeface="Arial" panose="020B0604020202020204" pitchFamily="34" charset="0"/>
                <a:ea typeface="Times New Roman" panose="02020603050405020304" pitchFamily="18" charset="0"/>
              </a:rPr>
              <a:t> ADA Sidewalk Ramps 1</a:t>
            </a:r>
            <a:r>
              <a:rPr lang="en-US" sz="1800" baseline="30000" dirty="0">
                <a:effectLst/>
                <a:latin typeface="Arial" panose="020B0604020202020204" pitchFamily="34" charset="0"/>
                <a:ea typeface="Times New Roman" panose="02020603050405020304" pitchFamily="18" charset="0"/>
              </a:rPr>
              <a:t>st</a:t>
            </a:r>
            <a:r>
              <a:rPr lang="en-US" sz="1800" dirty="0">
                <a:effectLst/>
                <a:latin typeface="Arial" panose="020B0604020202020204" pitchFamily="34" charset="0"/>
                <a:ea typeface="Times New Roman" panose="02020603050405020304" pitchFamily="18" charset="0"/>
              </a:rPr>
              <a:t>-12</a:t>
            </a:r>
            <a:r>
              <a:rPr lang="en-US" sz="1800" baseline="30000" dirty="0">
                <a:effectLst/>
                <a:latin typeface="Arial" panose="020B0604020202020204" pitchFamily="34" charset="0"/>
                <a:ea typeface="Times New Roman" panose="02020603050405020304" pitchFamily="18" charset="0"/>
              </a:rPr>
              <a:t>th</a:t>
            </a:r>
            <a:r>
              <a:rPr lang="en-US" sz="1800" dirty="0">
                <a:effectLst/>
                <a:latin typeface="Arial" panose="020B0604020202020204" pitchFamily="34" charset="0"/>
                <a:ea typeface="Times New Roman" panose="02020603050405020304" pitchFamily="18" charset="0"/>
              </a:rPr>
              <a:t> Avenue between Cowles and Noble—(these ADA ramps must be hand shoveled)</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914400" algn="l"/>
                <a:tab pos="-457200" algn="l"/>
                <a:tab pos="1371600" algn="l"/>
                <a:tab pos="1828800" algn="l"/>
                <a:tab pos="2286000" algn="l"/>
                <a:tab pos="2743200" algn="l"/>
                <a:tab pos="3143250" algn="l"/>
                <a:tab pos="3657600" algn="l"/>
                <a:tab pos="4114800" algn="l"/>
                <a:tab pos="4572000" algn="l"/>
                <a:tab pos="5029200" algn="l"/>
                <a:tab pos="5486400" algn="l"/>
                <a:tab pos="5943600" algn="l"/>
              </a:tabLst>
            </a:pPr>
            <a:r>
              <a:rPr lang="en-US" sz="1800" b="1" dirty="0">
                <a:effectLst/>
                <a:latin typeface="Arial" panose="020B0604020202020204" pitchFamily="34" charset="0"/>
                <a:ea typeface="Times New Roman" panose="02020603050405020304" pitchFamily="18" charset="0"/>
              </a:rPr>
              <a:t>2010</a:t>
            </a:r>
            <a:r>
              <a:rPr lang="en-US" sz="1800" dirty="0">
                <a:effectLst/>
                <a:latin typeface="Arial" panose="020B0604020202020204" pitchFamily="34" charset="0"/>
                <a:ea typeface="Times New Roman" panose="02020603050405020304" pitchFamily="18" charset="0"/>
              </a:rPr>
              <a:t> Hamilton Acres/Shannon Park- maintenance of speed humps and traffic circles,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914400" algn="l"/>
                <a:tab pos="-457200" algn="l"/>
                <a:tab pos="1371600" algn="l"/>
                <a:tab pos="1828800" algn="l"/>
                <a:tab pos="2286000" algn="l"/>
                <a:tab pos="2743200" algn="l"/>
                <a:tab pos="3143250" algn="l"/>
                <a:tab pos="3657600" algn="l"/>
                <a:tab pos="4114800" algn="l"/>
                <a:tab pos="4572000" algn="l"/>
                <a:tab pos="5029200" algn="l"/>
                <a:tab pos="5486400" algn="l"/>
                <a:tab pos="5943600" algn="l"/>
              </a:tabLst>
            </a:pPr>
            <a:r>
              <a:rPr lang="en-US" sz="1800" b="1" dirty="0">
                <a:effectLst/>
                <a:latin typeface="Arial" panose="020B0604020202020204" pitchFamily="34" charset="0"/>
                <a:ea typeface="Times New Roman" panose="02020603050405020304" pitchFamily="18" charset="0"/>
              </a:rPr>
              <a:t>2010 </a:t>
            </a:r>
            <a:r>
              <a:rPr lang="en-US" sz="1800" dirty="0">
                <a:effectLst/>
                <a:latin typeface="Arial" panose="020B0604020202020204" pitchFamily="34" charset="0"/>
                <a:ea typeface="Times New Roman" panose="02020603050405020304" pitchFamily="18" charset="0"/>
              </a:rPr>
              <a:t>Bentley Trust Road</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914400" algn="l"/>
                <a:tab pos="-457200" algn="l"/>
                <a:tab pos="1371600" algn="l"/>
                <a:tab pos="1828800" algn="l"/>
                <a:tab pos="2286000" algn="l"/>
                <a:tab pos="2743200" algn="l"/>
                <a:tab pos="3143250" algn="l"/>
                <a:tab pos="3657600" algn="l"/>
                <a:tab pos="4114800" algn="l"/>
                <a:tab pos="4572000" algn="l"/>
                <a:tab pos="5029200" algn="l"/>
                <a:tab pos="5486400" algn="l"/>
                <a:tab pos="5943600" algn="l"/>
              </a:tabLst>
            </a:pPr>
            <a:r>
              <a:rPr lang="en-US" sz="1800" b="1" dirty="0">
                <a:effectLst/>
                <a:latin typeface="Arial" panose="020B0604020202020204" pitchFamily="34" charset="0"/>
                <a:ea typeface="Times New Roman" panose="02020603050405020304" pitchFamily="18" charset="0"/>
              </a:rPr>
              <a:t>2010</a:t>
            </a:r>
            <a:r>
              <a:rPr lang="en-US" sz="1800" dirty="0">
                <a:effectLst/>
                <a:latin typeface="Arial" panose="020B0604020202020204" pitchFamily="34" charset="0"/>
                <a:ea typeface="Times New Roman" panose="02020603050405020304" pitchFamily="18" charset="0"/>
              </a:rPr>
              <a:t> Old </a:t>
            </a:r>
            <a:r>
              <a:rPr lang="en-US" sz="1800" dirty="0" err="1">
                <a:effectLst/>
                <a:latin typeface="Arial" panose="020B0604020202020204" pitchFamily="34" charset="0"/>
                <a:ea typeface="Times New Roman" panose="02020603050405020304" pitchFamily="18" charset="0"/>
              </a:rPr>
              <a:t>Steese</a:t>
            </a:r>
            <a:r>
              <a:rPr lang="en-US" sz="1800" dirty="0">
                <a:effectLst/>
                <a:latin typeface="Arial" panose="020B0604020202020204" pitchFamily="34" charset="0"/>
                <a:ea typeface="Times New Roman" panose="02020603050405020304" pitchFamily="18" charset="0"/>
              </a:rPr>
              <a:t> Highway</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914400" algn="l"/>
                <a:tab pos="-457200" algn="l"/>
                <a:tab pos="1371600" algn="l"/>
                <a:tab pos="1828800" algn="l"/>
                <a:tab pos="2286000" algn="l"/>
                <a:tab pos="2743200" algn="l"/>
                <a:tab pos="3143250" algn="l"/>
                <a:tab pos="3657600" algn="l"/>
                <a:tab pos="4114800" algn="l"/>
                <a:tab pos="4572000" algn="l"/>
                <a:tab pos="5029200" algn="l"/>
                <a:tab pos="5486400" algn="l"/>
                <a:tab pos="5943600" algn="l"/>
              </a:tabLst>
            </a:pPr>
            <a:r>
              <a:rPr lang="en-US" sz="1800" b="1" dirty="0">
                <a:effectLst/>
                <a:latin typeface="Arial" panose="020B0604020202020204" pitchFamily="34" charset="0"/>
                <a:ea typeface="Times New Roman" panose="02020603050405020304" pitchFamily="18" charset="0"/>
              </a:rPr>
              <a:t>2012-2013</a:t>
            </a:r>
            <a:r>
              <a:rPr lang="en-US" sz="1800" dirty="0">
                <a:effectLst/>
                <a:latin typeface="Arial" panose="020B0604020202020204" pitchFamily="34" charset="0"/>
                <a:ea typeface="Times New Roman" panose="02020603050405020304" pitchFamily="18" charset="0"/>
              </a:rPr>
              <a:t> </a:t>
            </a:r>
            <a:r>
              <a:rPr lang="en-US" sz="1800" dirty="0" err="1">
                <a:effectLst/>
                <a:latin typeface="Arial" panose="020B0604020202020204" pitchFamily="34" charset="0"/>
                <a:ea typeface="Times New Roman" panose="02020603050405020304" pitchFamily="18" charset="0"/>
              </a:rPr>
              <a:t>Helmericks</a:t>
            </a:r>
            <a:r>
              <a:rPr lang="en-US" sz="1800" dirty="0">
                <a:effectLst/>
                <a:latin typeface="Arial" panose="020B0604020202020204" pitchFamily="34" charset="0"/>
                <a:ea typeface="Times New Roman" panose="02020603050405020304" pitchFamily="18" charset="0"/>
              </a:rPr>
              <a:t> Avenue and Herb Miller Boulevard</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914400" algn="l"/>
                <a:tab pos="-457200" algn="l"/>
                <a:tab pos="1371600" algn="l"/>
                <a:tab pos="1828800" algn="l"/>
                <a:tab pos="2286000" algn="l"/>
                <a:tab pos="2743200" algn="l"/>
                <a:tab pos="3143250" algn="l"/>
                <a:tab pos="3657600" algn="l"/>
                <a:tab pos="4114800" algn="l"/>
                <a:tab pos="4572000" algn="l"/>
                <a:tab pos="5029200" algn="l"/>
                <a:tab pos="5486400" algn="l"/>
                <a:tab pos="5943600" algn="l"/>
              </a:tabLst>
            </a:pPr>
            <a:r>
              <a:rPr lang="en-US" sz="1800" b="1" dirty="0">
                <a:effectLst/>
                <a:latin typeface="Arial" panose="020B0604020202020204" pitchFamily="34" charset="0"/>
                <a:ea typeface="Times New Roman" panose="02020603050405020304" pitchFamily="18" charset="0"/>
              </a:rPr>
              <a:t>2013</a:t>
            </a:r>
            <a:r>
              <a:rPr lang="en-US" sz="1800" dirty="0">
                <a:effectLst/>
                <a:latin typeface="Arial" panose="020B0604020202020204" pitchFamily="34" charset="0"/>
                <a:ea typeface="Times New Roman" panose="02020603050405020304" pitchFamily="18" charset="0"/>
              </a:rPr>
              <a:t> Chena Landing Loop Street Lighting, Polaris Sculpture electricity/light bulbs and stormwater outfall, and Noyes Slough Bridge surfaces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914400" algn="l"/>
                <a:tab pos="-457200" algn="l"/>
                <a:tab pos="1371600" algn="l"/>
                <a:tab pos="1828800" algn="l"/>
                <a:tab pos="2286000" algn="l"/>
                <a:tab pos="2743200" algn="l"/>
                <a:tab pos="3143250" algn="l"/>
                <a:tab pos="3657600" algn="l"/>
                <a:tab pos="4114800" algn="l"/>
                <a:tab pos="4572000" algn="l"/>
                <a:tab pos="5029200" algn="l"/>
                <a:tab pos="5486400" algn="l"/>
                <a:tab pos="5943600" algn="l"/>
              </a:tabLst>
            </a:pPr>
            <a:r>
              <a:rPr lang="en-US" sz="1800" b="1" dirty="0">
                <a:effectLst/>
                <a:latin typeface="Arial" panose="020B0604020202020204" pitchFamily="34" charset="0"/>
                <a:ea typeface="Times New Roman" panose="02020603050405020304" pitchFamily="18" charset="0"/>
              </a:rPr>
              <a:t>2014</a:t>
            </a:r>
            <a:r>
              <a:rPr lang="en-US" sz="1800" dirty="0">
                <a:effectLst/>
                <a:latin typeface="Arial" panose="020B0604020202020204" pitchFamily="34" charset="0"/>
                <a:ea typeface="Times New Roman" panose="02020603050405020304" pitchFamily="18" charset="0"/>
              </a:rPr>
              <a:t> South Cushman 14</a:t>
            </a:r>
            <a:r>
              <a:rPr lang="en-US" sz="1800" baseline="30000" dirty="0">
                <a:effectLst/>
                <a:latin typeface="Arial" panose="020B0604020202020204" pitchFamily="34" charset="0"/>
                <a:ea typeface="Times New Roman" panose="02020603050405020304" pitchFamily="18" charset="0"/>
              </a:rPr>
              <a:t>th</a:t>
            </a:r>
            <a:r>
              <a:rPr lang="en-US" sz="1800" dirty="0">
                <a:effectLst/>
                <a:latin typeface="Arial" panose="020B0604020202020204" pitchFamily="34" charset="0"/>
                <a:ea typeface="Times New Roman" panose="02020603050405020304" pitchFamily="18" charset="0"/>
              </a:rPr>
              <a:t> Avenue to Mitchell Expressway</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914400" algn="l"/>
                <a:tab pos="-457200" algn="l"/>
                <a:tab pos="1371600" algn="l"/>
                <a:tab pos="1828800" algn="l"/>
                <a:tab pos="2286000" algn="l"/>
                <a:tab pos="2743200" algn="l"/>
                <a:tab pos="3143250" algn="l"/>
                <a:tab pos="3657600" algn="l"/>
                <a:tab pos="4114800" algn="l"/>
                <a:tab pos="4572000" algn="l"/>
                <a:tab pos="5029200" algn="l"/>
                <a:tab pos="5486400" algn="l"/>
                <a:tab pos="5943600" algn="l"/>
              </a:tabLst>
            </a:pPr>
            <a:r>
              <a:rPr lang="en-US" sz="1800" b="1" dirty="0">
                <a:effectLst/>
                <a:latin typeface="Arial" panose="020B0604020202020204" pitchFamily="34" charset="0"/>
                <a:ea typeface="Times New Roman" panose="02020603050405020304" pitchFamily="18" charset="0"/>
              </a:rPr>
              <a:t>2015</a:t>
            </a:r>
            <a:r>
              <a:rPr lang="en-US" sz="1800" dirty="0">
                <a:effectLst/>
                <a:latin typeface="Arial" panose="020B0604020202020204" pitchFamily="34" charset="0"/>
                <a:ea typeface="Times New Roman" panose="02020603050405020304" pitchFamily="18" charset="0"/>
              </a:rPr>
              <a:t> Bentley Retail Loop and roundabouts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914400" algn="l"/>
                <a:tab pos="-457200" algn="l"/>
                <a:tab pos="1371600" algn="l"/>
                <a:tab pos="1828800" algn="l"/>
                <a:tab pos="2286000" algn="l"/>
                <a:tab pos="2743200" algn="l"/>
                <a:tab pos="3143250" algn="l"/>
                <a:tab pos="3657600" algn="l"/>
                <a:tab pos="4114800" algn="l"/>
                <a:tab pos="4572000" algn="l"/>
                <a:tab pos="5029200" algn="l"/>
                <a:tab pos="5486400" algn="l"/>
                <a:tab pos="5943600" algn="l"/>
              </a:tabLst>
            </a:pPr>
            <a:r>
              <a:rPr lang="en-US" sz="1800" b="1" dirty="0">
                <a:effectLst/>
                <a:latin typeface="Arial" panose="020B0604020202020204" pitchFamily="34" charset="0"/>
                <a:ea typeface="Times New Roman" panose="02020603050405020304" pitchFamily="18" charset="0"/>
              </a:rPr>
              <a:t>2016</a:t>
            </a:r>
            <a:r>
              <a:rPr lang="en-US" sz="1800" dirty="0">
                <a:effectLst/>
                <a:latin typeface="Arial" panose="020B0604020202020204" pitchFamily="34" charset="0"/>
                <a:ea typeface="Times New Roman" panose="02020603050405020304" pitchFamily="18" charset="0"/>
              </a:rPr>
              <a:t> Aurora Drive bridge surfaces over Noyes Slough, 2016 </a:t>
            </a:r>
            <a:r>
              <a:rPr lang="en-US" sz="1800" dirty="0" err="1">
                <a:effectLst/>
                <a:latin typeface="Arial" panose="020B0604020202020204" pitchFamily="34" charset="0"/>
                <a:ea typeface="Times New Roman" panose="02020603050405020304" pitchFamily="18" charset="0"/>
              </a:rPr>
              <a:t>Bjerrmark</a:t>
            </a:r>
            <a:r>
              <a:rPr lang="en-US" sz="1800" dirty="0">
                <a:effectLst/>
                <a:latin typeface="Arial" panose="020B0604020202020204" pitchFamily="34" charset="0"/>
                <a:ea typeface="Times New Roman" panose="02020603050405020304" pitchFamily="18" charset="0"/>
              </a:rPr>
              <a:t> Subdivision 12 traffic circles, 23</a:t>
            </a:r>
            <a:r>
              <a:rPr lang="en-US" sz="1800" baseline="30000" dirty="0">
                <a:effectLst/>
                <a:latin typeface="Arial" panose="020B0604020202020204" pitchFamily="34" charset="0"/>
                <a:ea typeface="Times New Roman" panose="02020603050405020304" pitchFamily="18" charset="0"/>
              </a:rPr>
              <a:t>rd</a:t>
            </a:r>
            <a:r>
              <a:rPr lang="en-US" sz="1800" dirty="0">
                <a:effectLst/>
                <a:latin typeface="Arial" panose="020B0604020202020204" pitchFamily="34" charset="0"/>
                <a:ea typeface="Times New Roman" panose="02020603050405020304" pitchFamily="18" charset="0"/>
              </a:rPr>
              <a:t> Avenue choker, 27</a:t>
            </a:r>
            <a:r>
              <a:rPr lang="en-US" sz="1800" baseline="30000" dirty="0">
                <a:effectLst/>
                <a:latin typeface="Arial" panose="020B0604020202020204" pitchFamily="34" charset="0"/>
                <a:ea typeface="Times New Roman" panose="02020603050405020304" pitchFamily="18" charset="0"/>
              </a:rPr>
              <a:t>th</a:t>
            </a:r>
            <a:r>
              <a:rPr lang="en-US" sz="1800" dirty="0">
                <a:effectLst/>
                <a:latin typeface="Arial" panose="020B0604020202020204" pitchFamily="34" charset="0"/>
                <a:ea typeface="Times New Roman" panose="02020603050405020304" pitchFamily="18" charset="0"/>
              </a:rPr>
              <a:t> Avenue traffic diverter</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914400" algn="l"/>
                <a:tab pos="-457200" algn="l"/>
                <a:tab pos="1371600" algn="l"/>
                <a:tab pos="1828800" algn="l"/>
                <a:tab pos="2286000" algn="l"/>
                <a:tab pos="2743200" algn="l"/>
                <a:tab pos="3143250" algn="l"/>
                <a:tab pos="3657600" algn="l"/>
                <a:tab pos="4114800" algn="l"/>
                <a:tab pos="4572000" algn="l"/>
                <a:tab pos="5029200" algn="l"/>
                <a:tab pos="5486400" algn="l"/>
                <a:tab pos="5943600" algn="l"/>
              </a:tabLst>
            </a:pPr>
            <a:r>
              <a:rPr lang="en-US" sz="1800" b="1" dirty="0">
                <a:effectLst/>
                <a:latin typeface="Arial" panose="020B0604020202020204" pitchFamily="34" charset="0"/>
                <a:ea typeface="Times New Roman" panose="02020603050405020304" pitchFamily="18" charset="0"/>
              </a:rPr>
              <a:t>2016</a:t>
            </a:r>
            <a:r>
              <a:rPr lang="en-US" sz="1800" dirty="0">
                <a:effectLst/>
                <a:latin typeface="Arial" panose="020B0604020202020204" pitchFamily="34" charset="0"/>
                <a:ea typeface="Times New Roman" panose="02020603050405020304" pitchFamily="18" charset="0"/>
              </a:rPr>
              <a:t> seasonal installation and removal of concrete planters on Cushman Street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914400" algn="l"/>
                <a:tab pos="-457200" algn="l"/>
                <a:tab pos="1371600" algn="l"/>
                <a:tab pos="1828800" algn="l"/>
                <a:tab pos="2286000" algn="l"/>
                <a:tab pos="2743200" algn="l"/>
                <a:tab pos="3143250" algn="l"/>
                <a:tab pos="3657600" algn="l"/>
                <a:tab pos="4114800" algn="l"/>
                <a:tab pos="4572000" algn="l"/>
                <a:tab pos="5029200" algn="l"/>
                <a:tab pos="5486400" algn="l"/>
                <a:tab pos="5943600" algn="l"/>
              </a:tabLst>
            </a:pPr>
            <a:r>
              <a:rPr lang="en-US" sz="1800" b="1" dirty="0">
                <a:effectLst/>
                <a:latin typeface="Arial" panose="020B0604020202020204" pitchFamily="34" charset="0"/>
                <a:ea typeface="Times New Roman" panose="02020603050405020304" pitchFamily="18" charset="0"/>
              </a:rPr>
              <a:t>2017</a:t>
            </a:r>
            <a:r>
              <a:rPr lang="en-US" sz="1800" dirty="0">
                <a:effectLst/>
                <a:latin typeface="Arial" panose="020B0604020202020204" pitchFamily="34" charset="0"/>
                <a:ea typeface="Times New Roman" panose="02020603050405020304" pitchFamily="18" charset="0"/>
              </a:rPr>
              <a:t> new </a:t>
            </a:r>
            <a:r>
              <a:rPr lang="en-US" sz="1800" dirty="0" err="1">
                <a:effectLst/>
                <a:latin typeface="Arial" panose="020B0604020202020204" pitchFamily="34" charset="0"/>
                <a:ea typeface="Times New Roman" panose="02020603050405020304" pitchFamily="18" charset="0"/>
              </a:rPr>
              <a:t>Bjerremark</a:t>
            </a:r>
            <a:r>
              <a:rPr lang="en-US" sz="1800" dirty="0">
                <a:effectLst/>
                <a:latin typeface="Arial" panose="020B0604020202020204" pitchFamily="34" charset="0"/>
                <a:ea typeface="Times New Roman" panose="02020603050405020304" pitchFamily="18" charset="0"/>
              </a:rPr>
              <a:t> sidewalks 23</a:t>
            </a:r>
            <a:r>
              <a:rPr lang="en-US" sz="1800" baseline="30000" dirty="0">
                <a:effectLst/>
                <a:latin typeface="Arial" panose="020B0604020202020204" pitchFamily="34" charset="0"/>
                <a:ea typeface="Times New Roman" panose="02020603050405020304" pitchFamily="18" charset="0"/>
              </a:rPr>
              <a:t>rd</a:t>
            </a:r>
            <a:r>
              <a:rPr lang="en-US" sz="1800" dirty="0">
                <a:effectLst/>
                <a:latin typeface="Arial" panose="020B0604020202020204" pitchFamily="34" charset="0"/>
                <a:ea typeface="Times New Roman" panose="02020603050405020304" pitchFamily="18" charset="0"/>
              </a:rPr>
              <a:t>-27</a:t>
            </a:r>
            <a:r>
              <a:rPr lang="en-US" sz="1800" baseline="30000" dirty="0">
                <a:effectLst/>
                <a:latin typeface="Arial" panose="020B0604020202020204" pitchFamily="34" charset="0"/>
                <a:ea typeface="Times New Roman" panose="02020603050405020304" pitchFamily="18" charset="0"/>
              </a:rPr>
              <a:t>th</a:t>
            </a:r>
            <a:r>
              <a:rPr lang="en-US" sz="1800" dirty="0">
                <a:effectLst/>
                <a:latin typeface="Arial" panose="020B0604020202020204" pitchFamily="34" charset="0"/>
                <a:ea typeface="Times New Roman" panose="02020603050405020304" pitchFamily="18" charset="0"/>
              </a:rPr>
              <a:t> Avenue, 2017 A-64 2 speed humps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914400" algn="l"/>
                <a:tab pos="-457200" algn="l"/>
                <a:tab pos="1371600" algn="l"/>
                <a:tab pos="1828800" algn="l"/>
                <a:tab pos="2286000" algn="l"/>
                <a:tab pos="2743200" algn="l"/>
                <a:tab pos="3143250" algn="l"/>
                <a:tab pos="3657600" algn="l"/>
                <a:tab pos="4114800" algn="l"/>
                <a:tab pos="4572000" algn="l"/>
                <a:tab pos="5029200" algn="l"/>
                <a:tab pos="5486400" algn="l"/>
                <a:tab pos="5943600" algn="l"/>
              </a:tabLst>
            </a:pPr>
            <a:r>
              <a:rPr lang="en-US" sz="1800" b="1" dirty="0">
                <a:effectLst/>
                <a:latin typeface="Arial" panose="020B0604020202020204" pitchFamily="34" charset="0"/>
                <a:ea typeface="Times New Roman" panose="02020603050405020304" pitchFamily="18" charset="0"/>
              </a:rPr>
              <a:t>2017</a:t>
            </a:r>
            <a:r>
              <a:rPr lang="en-US" sz="1800" dirty="0">
                <a:effectLst/>
                <a:latin typeface="Arial" panose="020B0604020202020204" pitchFamily="34" charset="0"/>
                <a:ea typeface="Times New Roman" panose="02020603050405020304" pitchFamily="18" charset="0"/>
              </a:rPr>
              <a:t> as part of Minnie Street reconstruction, the City </a:t>
            </a:r>
            <a:r>
              <a:rPr lang="en-US" sz="1800" b="1" dirty="0">
                <a:effectLst/>
                <a:latin typeface="Arial" panose="020B0604020202020204" pitchFamily="34" charset="0"/>
                <a:ea typeface="Times New Roman" panose="02020603050405020304" pitchFamily="18" charset="0"/>
              </a:rPr>
              <a:t>will</a:t>
            </a:r>
            <a:r>
              <a:rPr lang="en-US" sz="1800" dirty="0">
                <a:effectLst/>
                <a:latin typeface="Arial" panose="020B0604020202020204" pitchFamily="34" charset="0"/>
                <a:ea typeface="Times New Roman" panose="02020603050405020304" pitchFamily="18" charset="0"/>
              </a:rPr>
              <a:t> maintain the new sidewalks,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914400" algn="l"/>
                <a:tab pos="-457200" algn="l"/>
                <a:tab pos="1371600" algn="l"/>
                <a:tab pos="1828800" algn="l"/>
                <a:tab pos="2286000" algn="l"/>
                <a:tab pos="2743200" algn="l"/>
                <a:tab pos="3143250" algn="l"/>
                <a:tab pos="3657600" algn="l"/>
                <a:tab pos="4114800" algn="l"/>
                <a:tab pos="4572000" algn="l"/>
                <a:tab pos="5029200" algn="l"/>
                <a:tab pos="5486400" algn="l"/>
                <a:tab pos="5943600" algn="l"/>
              </a:tabLst>
            </a:pPr>
            <a:r>
              <a:rPr lang="en-US" sz="1800" b="1" dirty="0">
                <a:effectLst/>
                <a:latin typeface="Arial" panose="020B0604020202020204" pitchFamily="34" charset="0"/>
                <a:ea typeface="Times New Roman" panose="02020603050405020304" pitchFamily="18" charset="0"/>
              </a:rPr>
              <a:t>2019</a:t>
            </a:r>
            <a:r>
              <a:rPr lang="en-US" sz="1800" dirty="0">
                <a:effectLst/>
                <a:latin typeface="Arial" panose="020B0604020202020204" pitchFamily="34" charset="0"/>
                <a:ea typeface="Times New Roman" panose="02020603050405020304" pitchFamily="18" charset="0"/>
              </a:rPr>
              <a:t> new sidewalks on Cowles Street 23</a:t>
            </a:r>
            <a:r>
              <a:rPr lang="en-US" sz="1800" baseline="30000" dirty="0">
                <a:effectLst/>
                <a:latin typeface="Arial" panose="020B0604020202020204" pitchFamily="34" charset="0"/>
                <a:ea typeface="Times New Roman" panose="02020603050405020304" pitchFamily="18" charset="0"/>
              </a:rPr>
              <a:t>rd</a:t>
            </a:r>
            <a:r>
              <a:rPr lang="en-US" sz="1800" dirty="0">
                <a:effectLst/>
                <a:latin typeface="Arial" panose="020B0604020202020204" pitchFamily="34" charset="0"/>
                <a:ea typeface="Times New Roman" panose="02020603050405020304" pitchFamily="18" charset="0"/>
              </a:rPr>
              <a:t>-29</a:t>
            </a:r>
            <a:r>
              <a:rPr lang="en-US" sz="1800" baseline="30000" dirty="0">
                <a:effectLst/>
                <a:latin typeface="Arial" panose="020B0604020202020204" pitchFamily="34" charset="0"/>
                <a:ea typeface="Times New Roman" panose="02020603050405020304" pitchFamily="18" charset="0"/>
              </a:rPr>
              <a:t>th</a:t>
            </a:r>
            <a:r>
              <a:rPr lang="en-US" sz="1800" dirty="0">
                <a:effectLst/>
                <a:latin typeface="Arial" panose="020B0604020202020204" pitchFamily="34" charset="0"/>
                <a:ea typeface="Times New Roman" panose="02020603050405020304" pitchFamily="18" charset="0"/>
              </a:rPr>
              <a:t> Avenues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914400" algn="l"/>
                <a:tab pos="-457200" algn="l"/>
                <a:tab pos="1371600" algn="l"/>
                <a:tab pos="1828800" algn="l"/>
                <a:tab pos="2286000" algn="l"/>
                <a:tab pos="2743200" algn="l"/>
                <a:tab pos="3143250" algn="l"/>
                <a:tab pos="3657600" algn="l"/>
                <a:tab pos="4114800" algn="l"/>
                <a:tab pos="4572000" algn="l"/>
                <a:tab pos="5029200" algn="l"/>
                <a:tab pos="5486400" algn="l"/>
                <a:tab pos="5943600" algn="l"/>
              </a:tabLst>
            </a:pPr>
            <a:r>
              <a:rPr lang="en-US" sz="1800" b="1" dirty="0">
                <a:effectLst/>
                <a:latin typeface="Arial" panose="020B0604020202020204" pitchFamily="34" charset="0"/>
                <a:ea typeface="Times New Roman" panose="02020603050405020304" pitchFamily="18" charset="0"/>
              </a:rPr>
              <a:t>2019</a:t>
            </a:r>
            <a:r>
              <a:rPr lang="en-US" sz="1800" dirty="0">
                <a:effectLst/>
                <a:latin typeface="Arial" panose="020B0604020202020204" pitchFamily="34" charset="0"/>
                <a:ea typeface="Times New Roman" panose="02020603050405020304" pitchFamily="18" charset="0"/>
              </a:rPr>
              <a:t> new sidewalks on Gillam Way and 2 traffic circles and 1 bulb-out</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914400" algn="l"/>
                <a:tab pos="-457200" algn="l"/>
                <a:tab pos="1371600" algn="l"/>
                <a:tab pos="1828800" algn="l"/>
                <a:tab pos="2286000" algn="l"/>
                <a:tab pos="2743200" algn="l"/>
                <a:tab pos="3143250" algn="l"/>
                <a:tab pos="3657600" algn="l"/>
                <a:tab pos="4114800" algn="l"/>
                <a:tab pos="4572000" algn="l"/>
                <a:tab pos="5029200" algn="l"/>
                <a:tab pos="5486400" algn="l"/>
                <a:tab pos="5943600" algn="l"/>
              </a:tabLst>
            </a:pPr>
            <a:r>
              <a:rPr lang="en-US" sz="1800" b="1" dirty="0">
                <a:effectLst/>
                <a:latin typeface="Arial" panose="020B0604020202020204" pitchFamily="34" charset="0"/>
                <a:ea typeface="Times New Roman" panose="02020603050405020304" pitchFamily="18" charset="0"/>
              </a:rPr>
              <a:t>2019</a:t>
            </a:r>
            <a:r>
              <a:rPr lang="en-US" sz="1800" dirty="0">
                <a:effectLst/>
                <a:latin typeface="Arial" panose="020B0604020202020204" pitchFamily="34" charset="0"/>
                <a:ea typeface="Times New Roman" panose="02020603050405020304" pitchFamily="18" charset="0"/>
              </a:rPr>
              <a:t> new 5</a:t>
            </a:r>
            <a:r>
              <a:rPr lang="en-US" sz="1800" baseline="30000" dirty="0">
                <a:effectLst/>
                <a:latin typeface="Arial" panose="020B0604020202020204" pitchFamily="34" charset="0"/>
                <a:ea typeface="Times New Roman" panose="02020603050405020304" pitchFamily="18" charset="0"/>
              </a:rPr>
              <a:t>th</a:t>
            </a:r>
            <a:r>
              <a:rPr lang="en-US" sz="1800" dirty="0">
                <a:effectLst/>
                <a:latin typeface="Arial" panose="020B0604020202020204" pitchFamily="34" charset="0"/>
                <a:ea typeface="Times New Roman" panose="02020603050405020304" pitchFamily="18" charset="0"/>
              </a:rPr>
              <a:t> Avenue sidewalks Barnette Street to Cowles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914400" algn="l"/>
                <a:tab pos="-457200" algn="l"/>
                <a:tab pos="1371600" algn="l"/>
                <a:tab pos="1828800" algn="l"/>
                <a:tab pos="2286000" algn="l"/>
                <a:tab pos="2743200" algn="l"/>
                <a:tab pos="3143250" algn="l"/>
                <a:tab pos="3657600" algn="l"/>
                <a:tab pos="4114800" algn="l"/>
                <a:tab pos="4572000" algn="l"/>
                <a:tab pos="5029200" algn="l"/>
                <a:tab pos="5486400" algn="l"/>
                <a:tab pos="5943600" algn="l"/>
              </a:tabLst>
            </a:pPr>
            <a:r>
              <a:rPr lang="en-US" sz="1800" b="1" dirty="0">
                <a:effectLst/>
                <a:latin typeface="Arial" panose="020B0604020202020204" pitchFamily="34" charset="0"/>
                <a:ea typeface="Times New Roman" panose="02020603050405020304" pitchFamily="18" charset="0"/>
              </a:rPr>
              <a:t>2020</a:t>
            </a:r>
            <a:r>
              <a:rPr lang="en-US" sz="1800" dirty="0">
                <a:effectLst/>
                <a:latin typeface="Arial" panose="020B0604020202020204" pitchFamily="34" charset="0"/>
                <a:ea typeface="Times New Roman" panose="02020603050405020304" pitchFamily="18" charset="0"/>
              </a:rPr>
              <a:t> Wembley Avenue Fence</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914400" algn="l"/>
                <a:tab pos="-457200" algn="l"/>
                <a:tab pos="1371600" algn="l"/>
                <a:tab pos="1828800" algn="l"/>
                <a:tab pos="2286000" algn="l"/>
                <a:tab pos="2743200" algn="l"/>
                <a:tab pos="3143250" algn="l"/>
                <a:tab pos="3657600" algn="l"/>
                <a:tab pos="4114800" algn="l"/>
                <a:tab pos="4572000" algn="l"/>
                <a:tab pos="5029200" algn="l"/>
                <a:tab pos="5486400" algn="l"/>
                <a:tab pos="5943600" algn="l"/>
              </a:tabLst>
            </a:pPr>
            <a:r>
              <a:rPr lang="en-US" sz="1800" b="1" dirty="0">
                <a:effectLst/>
                <a:latin typeface="Arial" panose="020B0604020202020204" pitchFamily="34" charset="0"/>
                <a:ea typeface="Times New Roman" panose="02020603050405020304" pitchFamily="18" charset="0"/>
              </a:rPr>
              <a:t>2022</a:t>
            </a:r>
            <a:r>
              <a:rPr lang="en-US" sz="1800" dirty="0">
                <a:effectLst/>
                <a:latin typeface="Arial" panose="020B0604020202020204" pitchFamily="34" charset="0"/>
                <a:ea typeface="Times New Roman" panose="02020603050405020304" pitchFamily="18" charset="0"/>
              </a:rPr>
              <a:t> Chena Landing Bike Path</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914400" algn="l"/>
                <a:tab pos="-457200" algn="l"/>
                <a:tab pos="1371600" algn="l"/>
                <a:tab pos="1828800" algn="l"/>
                <a:tab pos="2286000" algn="l"/>
                <a:tab pos="2743200" algn="l"/>
                <a:tab pos="3143250" algn="l"/>
                <a:tab pos="3657600" algn="l"/>
                <a:tab pos="4114800" algn="l"/>
                <a:tab pos="4572000" algn="l"/>
                <a:tab pos="5029200" algn="l"/>
                <a:tab pos="5486400" algn="l"/>
                <a:tab pos="5943600" algn="l"/>
              </a:tabLst>
            </a:pPr>
            <a:r>
              <a:rPr lang="en-US" sz="1800" b="1" dirty="0">
                <a:effectLst/>
                <a:latin typeface="Arial" panose="020B0604020202020204" pitchFamily="34" charset="0"/>
                <a:ea typeface="Times New Roman" panose="02020603050405020304" pitchFamily="18" charset="0"/>
              </a:rPr>
              <a:t>2022</a:t>
            </a:r>
            <a:r>
              <a:rPr lang="en-US" sz="1800" dirty="0">
                <a:effectLst/>
                <a:latin typeface="Arial" panose="020B0604020202020204" pitchFamily="34" charset="0"/>
                <a:ea typeface="Times New Roman" panose="02020603050405020304" pitchFamily="18" charset="0"/>
              </a:rPr>
              <a:t> as part of new Cushman Street Bridge project, City will maintain new pedestrian sidewalk ramp access</a:t>
            </a:r>
            <a:endParaRPr lang="en-US" sz="1800" dirty="0">
              <a:effectLst/>
              <a:latin typeface="Times New Roman" panose="02020603050405020304" pitchFamily="18" charset="0"/>
              <a:ea typeface="Times New Roman" panose="02020603050405020304" pitchFamily="18" charset="0"/>
            </a:endParaRPr>
          </a:p>
          <a:p>
            <a:pPr marL="342900" marR="0" lvl="0" indent="-342900">
              <a:spcBef>
                <a:spcPts val="0"/>
              </a:spcBef>
              <a:spcAft>
                <a:spcPts val="0"/>
              </a:spcAft>
              <a:buFont typeface="+mj-lt"/>
              <a:buAutoNum type="arabicPeriod"/>
              <a:tabLst>
                <a:tab pos="-914400" algn="l"/>
                <a:tab pos="-457200" algn="l"/>
                <a:tab pos="1371600" algn="l"/>
                <a:tab pos="1828800" algn="l"/>
                <a:tab pos="2286000" algn="l"/>
                <a:tab pos="2743200" algn="l"/>
                <a:tab pos="3143250" algn="l"/>
                <a:tab pos="3657600" algn="l"/>
                <a:tab pos="4114800" algn="l"/>
                <a:tab pos="4572000" algn="l"/>
                <a:tab pos="5029200" algn="l"/>
                <a:tab pos="5486400" algn="l"/>
                <a:tab pos="5943600" algn="l"/>
              </a:tabLst>
            </a:pPr>
            <a:r>
              <a:rPr lang="en-US" sz="1800" b="1" dirty="0">
                <a:effectLst/>
                <a:latin typeface="Arial" panose="020B0604020202020204" pitchFamily="34" charset="0"/>
                <a:ea typeface="Times New Roman" panose="02020603050405020304" pitchFamily="18" charset="0"/>
              </a:rPr>
              <a:t>2022 </a:t>
            </a:r>
            <a:r>
              <a:rPr lang="en-US" sz="1800" dirty="0">
                <a:effectLst/>
                <a:latin typeface="Arial" panose="020B0604020202020204" pitchFamily="34" charset="0"/>
                <a:ea typeface="Times New Roman" panose="02020603050405020304" pitchFamily="18" charset="0"/>
              </a:rPr>
              <a:t>as part of the Wendell Street Bridge project, City will maintain new pedestrian sidewalk ramp access</a:t>
            </a:r>
            <a:endParaRPr lang="en-US" sz="1800" dirty="0">
              <a:effectLst/>
              <a:latin typeface="Times New Roman" panose="02020603050405020304" pitchFamily="18" charset="0"/>
              <a:ea typeface="Times New Roman" panose="02020603050405020304" pitchFamily="18" charset="0"/>
            </a:endParaRPr>
          </a:p>
          <a:p>
            <a:endParaRPr lang="en-US" dirty="0"/>
          </a:p>
        </p:txBody>
      </p:sp>
    </p:spTree>
    <p:extLst>
      <p:ext uri="{BB962C8B-B14F-4D97-AF65-F5344CB8AC3E}">
        <p14:creationId xmlns:p14="http://schemas.microsoft.com/office/powerpoint/2010/main" val="47764610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91662D9-848E-46BD-8504-8446045BD5FC}"/>
              </a:ext>
            </a:extLst>
          </p:cNvPr>
          <p:cNvSpPr>
            <a:spLocks noGrp="1"/>
          </p:cNvSpPr>
          <p:nvPr>
            <p:ph idx="1"/>
          </p:nvPr>
        </p:nvSpPr>
        <p:spPr/>
        <p:txBody>
          <a:bodyPr/>
          <a:lstStyle/>
          <a:p>
            <a:pPr marL="0" indent="0" algn="ctr">
              <a:buNone/>
            </a:pPr>
            <a:r>
              <a:rPr lang="en-US" sz="4400" dirty="0">
                <a:latin typeface="Times New Roman" panose="02020603050405020304" pitchFamily="18" charset="0"/>
                <a:ea typeface="MS Mincho" panose="02020609040205080304" pitchFamily="49" charset="-128"/>
                <a:cs typeface="Times New Roman" panose="02020603050405020304" pitchFamily="18" charset="0"/>
              </a:rPr>
              <a:t>The success of keeping streets and sidewalks plowed, cleared and safe is dependent on working together to predict, plan and prepare for the unexpected. </a:t>
            </a:r>
            <a:endParaRPr lang="en-US" sz="4400" dirty="0">
              <a:latin typeface="Cambria" panose="02040503050406030204" pitchFamily="18" charset="0"/>
              <a:ea typeface="MS Mincho" panose="02020609040205080304" pitchFamily="49" charset="-128"/>
              <a:cs typeface="Times New Roman" panose="02020603050405020304" pitchFamily="18" charset="0"/>
            </a:endParaRPr>
          </a:p>
          <a:p>
            <a:endParaRPr lang="en-US" dirty="0"/>
          </a:p>
        </p:txBody>
      </p:sp>
      <p:sp>
        <p:nvSpPr>
          <p:cNvPr id="4" name="Slide Number Placeholder 3">
            <a:extLst>
              <a:ext uri="{FF2B5EF4-FFF2-40B4-BE49-F238E27FC236}">
                <a16:creationId xmlns:a16="http://schemas.microsoft.com/office/drawing/2014/main" id="{70B95F31-BA87-4991-9003-CBB3016DA32A}"/>
              </a:ext>
            </a:extLst>
          </p:cNvPr>
          <p:cNvSpPr>
            <a:spLocks noGrp="1"/>
          </p:cNvSpPr>
          <p:nvPr>
            <p:ph type="sldNum" sz="quarter" idx="12"/>
          </p:nvPr>
        </p:nvSpPr>
        <p:spPr/>
        <p:txBody>
          <a:bodyPr/>
          <a:lstStyle/>
          <a:p>
            <a:fld id="{7DC1BBB0-96F0-4077-A278-0F3FB5C104D3}" type="slidenum">
              <a:rPr lang="en-US" smtClean="0"/>
              <a:t>3</a:t>
            </a:fld>
            <a:endParaRPr lang="en-US"/>
          </a:p>
        </p:txBody>
      </p:sp>
    </p:spTree>
    <p:extLst>
      <p:ext uri="{BB962C8B-B14F-4D97-AF65-F5344CB8AC3E}">
        <p14:creationId xmlns:p14="http://schemas.microsoft.com/office/powerpoint/2010/main" val="41681230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D019E9-DA67-7E30-6DC3-1F420A2196A5}"/>
              </a:ext>
            </a:extLst>
          </p:cNvPr>
          <p:cNvSpPr>
            <a:spLocks noGrp="1"/>
          </p:cNvSpPr>
          <p:nvPr>
            <p:ph type="title"/>
          </p:nvPr>
        </p:nvSpPr>
        <p:spPr/>
        <p:txBody>
          <a:bodyPr>
            <a:normAutofit/>
          </a:bodyPr>
          <a:lstStyle/>
          <a:p>
            <a:pPr algn="ctr"/>
            <a:r>
              <a:rPr lang="en-US" sz="3600" b="1" dirty="0"/>
              <a:t>Predicting Weather Conditions and Resources Needed</a:t>
            </a:r>
          </a:p>
        </p:txBody>
      </p:sp>
      <p:sp>
        <p:nvSpPr>
          <p:cNvPr id="3" name="Content Placeholder 2">
            <a:extLst>
              <a:ext uri="{FF2B5EF4-FFF2-40B4-BE49-F238E27FC236}">
                <a16:creationId xmlns:a16="http://schemas.microsoft.com/office/drawing/2014/main" id="{6F635DAF-A09A-B74E-758E-7A8B56F7A8DC}"/>
              </a:ext>
            </a:extLst>
          </p:cNvPr>
          <p:cNvSpPr>
            <a:spLocks noGrp="1"/>
          </p:cNvSpPr>
          <p:nvPr>
            <p:ph idx="1"/>
          </p:nvPr>
        </p:nvSpPr>
        <p:spPr/>
        <p:txBody>
          <a:bodyPr>
            <a:normAutofit lnSpcReduction="10000"/>
          </a:bodyPr>
          <a:lstStyle/>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WEATHER MONITORING</a:t>
            </a:r>
          </a:p>
          <a:p>
            <a:pPr marL="45720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Streets supervisor will use the National Weather Service daily forecasts to monitor weather conditions. The Street supervisor is responsible for scheduling the snow crews’ actions based on these forecasts.</a:t>
            </a:r>
          </a:p>
          <a:p>
            <a:pPr marL="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START OF SNOW AND ICE OPERATIONS</a:t>
            </a:r>
          </a:p>
          <a:p>
            <a:pPr marL="45720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start of snow and ice operations is determined by the actual snow fall depth of 3 inches, or less than 3 inches if combined with freezing rain or icy road conditions.</a:t>
            </a:r>
          </a:p>
          <a:p>
            <a:pPr marL="45720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More than 3 inches of snow fall depth with no forecasted above freezing temperatures will be plowed to the edges or curbs of roads and scheduled for collection and hauled away to a snow storage site.</a:t>
            </a:r>
          </a:p>
          <a:p>
            <a:pPr marL="45720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After the priority routes are plowed, equipment will then be dispatched to the neighborhoods to smooth up streets (3-6 days of plowing) and to start or continue snow collection in the neighborhoods.</a:t>
            </a:r>
          </a:p>
          <a:p>
            <a:pPr marL="457200" marR="0">
              <a:lnSpc>
                <a:spcPct val="107000"/>
              </a:lnSpc>
              <a:spcBef>
                <a:spcPts val="0"/>
              </a:spcBef>
              <a:spcAft>
                <a:spcPts val="800"/>
              </a:spcAft>
            </a:pPr>
            <a:r>
              <a:rPr lang="en-US" sz="1800" dirty="0">
                <a:effectLst/>
                <a:latin typeface="Calibri" panose="020F0502020204030204" pitchFamily="34" charset="0"/>
                <a:ea typeface="Calibri" panose="020F0502020204030204" pitchFamily="34" charset="0"/>
                <a:cs typeface="Times New Roman" panose="02020603050405020304" pitchFamily="18" charset="0"/>
              </a:rPr>
              <a:t>The downtown core area will only have snow removal done by a night crew. In a typical winter, snow will be removed from the downtown core area 3 to 5 times.</a:t>
            </a:r>
          </a:p>
          <a:p>
            <a:endParaRPr lang="en-US" dirty="0"/>
          </a:p>
        </p:txBody>
      </p:sp>
    </p:spTree>
    <p:extLst>
      <p:ext uri="{BB962C8B-B14F-4D97-AF65-F5344CB8AC3E}">
        <p14:creationId xmlns:p14="http://schemas.microsoft.com/office/powerpoint/2010/main" val="16487028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6BCDB3-6288-E173-C594-96008F637966}"/>
              </a:ext>
            </a:extLst>
          </p:cNvPr>
          <p:cNvSpPr>
            <a:spLocks noGrp="1"/>
          </p:cNvSpPr>
          <p:nvPr>
            <p:ph type="title"/>
          </p:nvPr>
        </p:nvSpPr>
        <p:spPr>
          <a:xfrm>
            <a:off x="543339" y="365125"/>
            <a:ext cx="11118573" cy="6260962"/>
          </a:xfrm>
        </p:spPr>
        <p:txBody>
          <a:bodyPr>
            <a:normAutofit fontScale="90000"/>
          </a:bodyPr>
          <a:lstStyle/>
          <a:p>
            <a:pPr marL="0" marR="0">
              <a:spcBef>
                <a:spcPts val="0"/>
              </a:spcBef>
              <a:spcAft>
                <a:spcPts val="0"/>
              </a:spcAft>
            </a:pPr>
            <a:r>
              <a:rPr lang="en-US" sz="2000" b="1" dirty="0">
                <a:effectLst/>
                <a:latin typeface="Calibri" panose="020F0502020204030204" pitchFamily="34" charset="0"/>
                <a:ea typeface="Calibri" panose="020F0502020204030204" pitchFamily="34" charset="0"/>
                <a:cs typeface="Times New Roman" panose="02020603050405020304" pitchFamily="18" charset="0"/>
              </a:rPr>
              <a:t>				</a:t>
            </a:r>
            <a:br>
              <a:rPr lang="en-US" sz="2000" b="1" dirty="0">
                <a:effectLst/>
                <a:latin typeface="Calibri" panose="020F0502020204030204" pitchFamily="34" charset="0"/>
                <a:ea typeface="Calibri" panose="020F0502020204030204" pitchFamily="34" charset="0"/>
                <a:cs typeface="Times New Roman" panose="02020603050405020304" pitchFamily="18" charset="0"/>
              </a:rPr>
            </a:br>
            <a:br>
              <a:rPr lang="en-US" sz="2000" b="1" dirty="0">
                <a:effectLst/>
                <a:latin typeface="Calibri" panose="020F0502020204030204" pitchFamily="34" charset="0"/>
                <a:ea typeface="Calibri" panose="020F0502020204030204" pitchFamily="34" charset="0"/>
                <a:cs typeface="Times New Roman" panose="02020603050405020304" pitchFamily="18" charset="0"/>
              </a:rPr>
            </a:br>
            <a:br>
              <a:rPr lang="en-US" sz="2000" b="1" dirty="0">
                <a:effectLst/>
                <a:latin typeface="Calibri" panose="020F0502020204030204" pitchFamily="34" charset="0"/>
                <a:ea typeface="Calibri" panose="020F0502020204030204" pitchFamily="34" charset="0"/>
                <a:cs typeface="Times New Roman" panose="02020603050405020304" pitchFamily="18" charset="0"/>
              </a:rPr>
            </a:br>
            <a:br>
              <a:rPr lang="en-US" sz="2000" b="1" dirty="0">
                <a:effectLst/>
                <a:latin typeface="Calibri" panose="020F0502020204030204" pitchFamily="34" charset="0"/>
                <a:ea typeface="Calibri" panose="020F0502020204030204" pitchFamily="34" charset="0"/>
                <a:cs typeface="Times New Roman" panose="02020603050405020304" pitchFamily="18" charset="0"/>
              </a:rPr>
            </a:br>
            <a:r>
              <a:rPr lang="en-US" sz="2000" b="1" dirty="0">
                <a:effectLst/>
                <a:latin typeface="Calibri" panose="020F0502020204030204" pitchFamily="34" charset="0"/>
                <a:ea typeface="Calibri" panose="020F0502020204030204" pitchFamily="34" charset="0"/>
                <a:cs typeface="Times New Roman" panose="02020603050405020304" pitchFamily="18" charset="0"/>
              </a:rPr>
              <a:t>				</a:t>
            </a:r>
            <a:r>
              <a:rPr lang="en-US" sz="2200" b="1" dirty="0">
                <a:effectLst/>
                <a:latin typeface="Calibri" panose="020F0502020204030204" pitchFamily="34" charset="0"/>
                <a:ea typeface="Calibri" panose="020F0502020204030204" pitchFamily="34" charset="0"/>
                <a:cs typeface="Times New Roman" panose="02020603050405020304" pitchFamily="18" charset="0"/>
              </a:rPr>
              <a:t>Snow Removal History 2016-2022</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2000" b="1" dirty="0">
                <a:effectLst/>
                <a:latin typeface="Calibri" panose="020F0502020204030204" pitchFamily="34" charset="0"/>
                <a:ea typeface="Calibri" panose="020F0502020204030204" pitchFamily="34" charset="0"/>
                <a:cs typeface="Times New Roman" panose="02020603050405020304" pitchFamily="18" charset="0"/>
              </a:rPr>
              <a:t>11/23/2021 to 4/27/2022		35,854 Truckloads*		677,118 cubic yards</a:t>
            </a:r>
            <a:br>
              <a:rPr lang="en-US" sz="1800" b="1" dirty="0">
                <a:effectLst/>
                <a:latin typeface="Calibri" panose="020F0502020204030204" pitchFamily="34" charset="0"/>
                <a:ea typeface="Calibri" panose="020F0502020204030204" pitchFamily="34" charset="0"/>
                <a:cs typeface="Times New Roman" panose="02020603050405020304" pitchFamily="18" charset="0"/>
              </a:rPr>
            </a:br>
            <a:br>
              <a:rPr lang="en-US" sz="1800" b="1"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November 1 thru December 31, 2021   			 66.2 inches of snow fell</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January 1-March 15, 2022				27.3 inches of snow fell</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r>
              <a:rPr lang="en-US" sz="1800" dirty="0">
                <a:effectLst/>
                <a:latin typeface="Calibri" panose="020F0502020204030204" pitchFamily="34" charset="0"/>
                <a:ea typeface="Calibri" panose="020F0502020204030204" pitchFamily="34" charset="0"/>
                <a:cs typeface="Times New Roman" panose="02020603050405020304" pitchFamily="18" charset="0"/>
              </a:rPr>
              <a:t>November 1, 2021 thru March 15, 2022			 93.5 inches of snow fell</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b="1" dirty="0">
                <a:effectLst/>
                <a:latin typeface="Calibri" panose="020F0502020204030204" pitchFamily="34" charset="0"/>
                <a:ea typeface="Calibri" panose="020F0502020204030204" pitchFamily="34" charset="0"/>
                <a:cs typeface="Times New Roman" panose="02020603050405020304" pitchFamily="18" charset="0"/>
              </a:rPr>
            </a:br>
            <a:br>
              <a:rPr lang="en-US" sz="1800" b="1" dirty="0">
                <a:effectLst/>
                <a:latin typeface="Calibri" panose="020F0502020204030204" pitchFamily="34" charset="0"/>
                <a:ea typeface="Calibri" panose="020F0502020204030204" pitchFamily="34" charset="0"/>
                <a:cs typeface="Times New Roman" panose="02020603050405020304" pitchFamily="18" charset="0"/>
              </a:rPr>
            </a:br>
            <a:r>
              <a:rPr lang="en-US" sz="2000" b="1" dirty="0">
                <a:effectLst/>
                <a:latin typeface="Calibri" panose="020F0502020204030204" pitchFamily="34" charset="0"/>
                <a:ea typeface="Calibri" panose="020F0502020204030204" pitchFamily="34" charset="0"/>
                <a:cs typeface="Times New Roman" panose="02020603050405020304" pitchFamily="18" charset="0"/>
              </a:rPr>
              <a:t>11/5/2020 t0 4/12/2021		30,292 Truckloads*		533,995 cubic yards</a:t>
            </a:r>
            <a:br>
              <a:rPr lang="en-US" sz="2000" b="1" dirty="0">
                <a:effectLst/>
                <a:latin typeface="Calibri" panose="020F0502020204030204" pitchFamily="34" charset="0"/>
                <a:ea typeface="Calibri" panose="020F0502020204030204" pitchFamily="34" charset="0"/>
                <a:cs typeface="Times New Roman" panose="02020603050405020304" pitchFamily="18" charset="0"/>
              </a:rPr>
            </a:br>
            <a:br>
              <a:rPr lang="en-US" sz="2000" b="1" dirty="0">
                <a:effectLst/>
                <a:latin typeface="Calibri" panose="020F0502020204030204" pitchFamily="34" charset="0"/>
                <a:ea typeface="Calibri" panose="020F0502020204030204" pitchFamily="34" charset="0"/>
                <a:cs typeface="Times New Roman" panose="02020603050405020304" pitchFamily="18" charset="0"/>
              </a:rPr>
            </a:br>
            <a:r>
              <a:rPr lang="en-US" sz="2000" b="1" dirty="0">
                <a:effectLst/>
                <a:latin typeface="Calibri" panose="020F0502020204030204" pitchFamily="34" charset="0"/>
                <a:ea typeface="Calibri" panose="020F0502020204030204" pitchFamily="34" charset="0"/>
                <a:cs typeface="Times New Roman" panose="02020603050405020304" pitchFamily="18" charset="0"/>
              </a:rPr>
              <a:t>11/12/2019 to 4/12/2020		25,372 Truckloads*		465,193 cubic yards</a:t>
            </a:r>
            <a:br>
              <a:rPr lang="en-US" sz="2000" b="1" dirty="0">
                <a:effectLst/>
                <a:latin typeface="Calibri" panose="020F0502020204030204" pitchFamily="34" charset="0"/>
                <a:ea typeface="Calibri" panose="020F0502020204030204" pitchFamily="34" charset="0"/>
                <a:cs typeface="Times New Roman" panose="02020603050405020304" pitchFamily="18" charset="0"/>
              </a:rPr>
            </a:br>
            <a:br>
              <a:rPr lang="en-US" sz="2000" b="1" dirty="0">
                <a:effectLst/>
                <a:latin typeface="Calibri" panose="020F0502020204030204" pitchFamily="34" charset="0"/>
                <a:ea typeface="Calibri" panose="020F0502020204030204" pitchFamily="34" charset="0"/>
                <a:cs typeface="Times New Roman" panose="02020603050405020304" pitchFamily="18" charset="0"/>
              </a:rPr>
            </a:br>
            <a:r>
              <a:rPr lang="en-US" sz="2000" b="1" dirty="0">
                <a:effectLst/>
                <a:latin typeface="Calibri" panose="020F0502020204030204" pitchFamily="34" charset="0"/>
                <a:ea typeface="Calibri" panose="020F0502020204030204" pitchFamily="34" charset="0"/>
                <a:cs typeface="Times New Roman" panose="02020603050405020304" pitchFamily="18" charset="0"/>
              </a:rPr>
              <a:t>11/19/2018 to 3/25/2019		16,191 Truckloads		283,448 cubic yards</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b="1" dirty="0">
                <a:effectLst/>
                <a:latin typeface="Calibri" panose="020F0502020204030204" pitchFamily="34" charset="0"/>
                <a:ea typeface="Calibri" panose="020F0502020204030204" pitchFamily="34" charset="0"/>
                <a:cs typeface="Times New Roman" panose="02020603050405020304" pitchFamily="18" charset="0"/>
              </a:rPr>
              <a:t> </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b="1" dirty="0">
                <a:effectLst/>
                <a:latin typeface="Calibri" panose="020F0502020204030204" pitchFamily="34" charset="0"/>
                <a:ea typeface="Calibri" panose="020F0502020204030204" pitchFamily="34" charset="0"/>
                <a:cs typeface="Times New Roman" panose="02020603050405020304" pitchFamily="18" charset="0"/>
              </a:rPr>
              <a:t>11/26/2017 to 4/5/2018		27,477 Truckloads		527,000 cubic yards</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b="1" dirty="0">
                <a:effectLst/>
                <a:latin typeface="Calibri" panose="020F0502020204030204" pitchFamily="34" charset="0"/>
                <a:ea typeface="Calibri" panose="020F0502020204030204" pitchFamily="34" charset="0"/>
                <a:cs typeface="Times New Roman" panose="02020603050405020304" pitchFamily="18" charset="0"/>
              </a:rPr>
              <a:t> </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b="1" dirty="0">
                <a:effectLst/>
                <a:latin typeface="Calibri" panose="020F0502020204030204" pitchFamily="34" charset="0"/>
                <a:ea typeface="Calibri" panose="020F0502020204030204" pitchFamily="34" charset="0"/>
                <a:cs typeface="Times New Roman" panose="02020603050405020304" pitchFamily="18" charset="0"/>
              </a:rPr>
              <a:t> </a:t>
            </a:r>
            <a:br>
              <a:rPr lang="en-US" sz="2000" dirty="0">
                <a:effectLst/>
                <a:latin typeface="Calibri" panose="020F0502020204030204" pitchFamily="34" charset="0"/>
                <a:ea typeface="Calibri" panose="020F0502020204030204" pitchFamily="34" charset="0"/>
                <a:cs typeface="Times New Roman" panose="02020603050405020304" pitchFamily="18" charset="0"/>
              </a:rPr>
            </a:br>
            <a:r>
              <a:rPr lang="en-US" sz="2000" b="1" dirty="0">
                <a:effectLst/>
                <a:latin typeface="Calibri" panose="020F0502020204030204" pitchFamily="34" charset="0"/>
                <a:ea typeface="Calibri" panose="020F0502020204030204" pitchFamily="34" charset="0"/>
                <a:cs typeface="Times New Roman" panose="02020603050405020304" pitchFamily="18" charset="0"/>
              </a:rPr>
              <a:t>12/5/2016 to 4/3/2017		22,249 Truckloads		389,389 cubic yards</a:t>
            </a:r>
            <a:br>
              <a:rPr lang="en-US" sz="1800" b="1" dirty="0">
                <a:effectLst/>
                <a:latin typeface="Calibri" panose="020F0502020204030204" pitchFamily="34" charset="0"/>
                <a:ea typeface="Calibri" panose="020F0502020204030204" pitchFamily="34" charset="0"/>
                <a:cs typeface="Times New Roman" panose="02020603050405020304" pitchFamily="18" charset="0"/>
              </a:rPr>
            </a:br>
            <a:br>
              <a:rPr lang="en-US" sz="1800" b="1" dirty="0">
                <a:effectLst/>
                <a:latin typeface="Calibri" panose="020F0502020204030204" pitchFamily="34" charset="0"/>
                <a:ea typeface="Calibri" panose="020F0502020204030204" pitchFamily="34" charset="0"/>
                <a:cs typeface="Times New Roman" panose="02020603050405020304" pitchFamily="18" charset="0"/>
              </a:rPr>
            </a:br>
            <a:r>
              <a:rPr lang="en-US" sz="1800" b="1" dirty="0">
                <a:effectLst/>
                <a:latin typeface="Calibri" panose="020F0502020204030204" pitchFamily="34" charset="0"/>
                <a:ea typeface="Calibri" panose="020F0502020204030204" pitchFamily="34" charset="0"/>
                <a:cs typeface="Times New Roman" panose="02020603050405020304" pitchFamily="18" charset="0"/>
              </a:rPr>
              <a:t>* rented  side dump trucks</a:t>
            </a: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br>
              <a:rPr lang="en-US" sz="1800" b="1" dirty="0">
                <a:effectLst/>
                <a:latin typeface="Calibri" panose="020F0502020204030204" pitchFamily="34" charset="0"/>
                <a:ea typeface="Calibri" panose="020F0502020204030204" pitchFamily="34" charset="0"/>
                <a:cs typeface="Times New Roman" panose="02020603050405020304" pitchFamily="18" charset="0"/>
              </a:rPr>
            </a:br>
            <a:br>
              <a:rPr lang="en-US" sz="1800" b="1" dirty="0">
                <a:effectLst/>
                <a:latin typeface="Calibri" panose="020F0502020204030204" pitchFamily="34" charset="0"/>
                <a:ea typeface="Calibri" panose="020F0502020204030204" pitchFamily="34" charset="0"/>
                <a:cs typeface="Times New Roman" panose="02020603050405020304" pitchFamily="18" charset="0"/>
              </a:rPr>
            </a:br>
            <a:br>
              <a:rPr lang="en-US" sz="1800" dirty="0">
                <a:effectLst/>
                <a:latin typeface="Calibri" panose="020F0502020204030204" pitchFamily="34" charset="0"/>
                <a:ea typeface="Calibri" panose="020F0502020204030204" pitchFamily="34" charset="0"/>
                <a:cs typeface="Times New Roman" panose="02020603050405020304" pitchFamily="18" charset="0"/>
              </a:rPr>
            </a:br>
            <a:endParaRPr lang="en-US" dirty="0"/>
          </a:p>
        </p:txBody>
      </p:sp>
    </p:spTree>
    <p:extLst>
      <p:ext uri="{BB962C8B-B14F-4D97-AF65-F5344CB8AC3E}">
        <p14:creationId xmlns:p14="http://schemas.microsoft.com/office/powerpoint/2010/main" val="105803550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DFB088-DD7F-3D7B-5A53-BFEAAD1F23F6}"/>
              </a:ext>
            </a:extLst>
          </p:cNvPr>
          <p:cNvSpPr>
            <a:spLocks noGrp="1"/>
          </p:cNvSpPr>
          <p:nvPr>
            <p:ph type="title"/>
          </p:nvPr>
        </p:nvSpPr>
        <p:spPr/>
        <p:txBody>
          <a:bodyPr/>
          <a:lstStyle/>
          <a:p>
            <a:pPr algn="ctr"/>
            <a:r>
              <a:rPr lang="en-US" dirty="0"/>
              <a:t>Snow Removal Fleet Equipment</a:t>
            </a:r>
          </a:p>
        </p:txBody>
      </p:sp>
      <p:sp>
        <p:nvSpPr>
          <p:cNvPr id="3" name="Content Placeholder 2">
            <a:extLst>
              <a:ext uri="{FF2B5EF4-FFF2-40B4-BE49-F238E27FC236}">
                <a16:creationId xmlns:a16="http://schemas.microsoft.com/office/drawing/2014/main" id="{61990D6A-0651-2C4A-5379-51D3F667209D}"/>
              </a:ext>
            </a:extLst>
          </p:cNvPr>
          <p:cNvSpPr>
            <a:spLocks noGrp="1"/>
          </p:cNvSpPr>
          <p:nvPr>
            <p:ph idx="1"/>
          </p:nvPr>
        </p:nvSpPr>
        <p:spPr>
          <a:xfrm>
            <a:off x="838200" y="1825625"/>
            <a:ext cx="10515600" cy="4667250"/>
          </a:xfrm>
        </p:spPr>
        <p:txBody>
          <a:bodyPr>
            <a:normAutofit/>
          </a:bodyPr>
          <a:lstStyle/>
          <a:p>
            <a:pPr marR="0" indent="0" algn="ctr">
              <a:lnSpc>
                <a:spcPct val="107000"/>
              </a:lnSpc>
              <a:spcBef>
                <a:spcPts val="0"/>
              </a:spcBef>
              <a:spcAft>
                <a:spcPts val="800"/>
              </a:spcAft>
              <a:buNone/>
            </a:pPr>
            <a:r>
              <a:rPr lang="en-US" sz="2000" b="1" dirty="0">
                <a:effectLst/>
                <a:latin typeface="Calibri" panose="020F0502020204030204" pitchFamily="34" charset="0"/>
                <a:ea typeface="Calibri" panose="020F0502020204030204" pitchFamily="34" charset="0"/>
                <a:cs typeface="Times New Roman" panose="02020603050405020304" pitchFamily="18" charset="0"/>
              </a:rPr>
              <a:t>Public Works deploys a variety of equipment to plow and pickup snow</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Eight (8) motor graders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Fifteen (15) dump trucks (one of which can double as a sander when the box is swapped out)</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Two (2) tractors with side dumps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Eight (8) snow loaders/blowers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Five (5) front-end loaders (one of which can be equipped with a plow)</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Three (3) sand trucks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Three (3) skid steers (these can be fitted with snowplows and snow blowers)</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Three (3) holders (these can be fitted with snowplows or 1 with a snow blower)</a:t>
            </a:r>
          </a:p>
          <a:p>
            <a:pPr marL="342900" marR="0" lvl="0" indent="-342900">
              <a:lnSpc>
                <a:spcPct val="107000"/>
              </a:lnSpc>
              <a:spcBef>
                <a:spcPts val="0"/>
              </a:spcBef>
              <a:spcAft>
                <a:spcPts val="0"/>
              </a:spcAft>
              <a:buFont typeface="Symbol" panose="05050102010706020507" pitchFamily="18" charset="2"/>
              <a:buChar char=""/>
            </a:pPr>
            <a:r>
              <a:rPr lang="en-US" sz="1800" dirty="0">
                <a:latin typeface="Calibri" panose="020F0502020204030204" pitchFamily="34" charset="0"/>
                <a:ea typeface="Calibri" panose="020F0502020204030204" pitchFamily="34" charset="0"/>
                <a:cs typeface="Times New Roman" panose="02020603050405020304" pitchFamily="18" charset="0"/>
              </a:rPr>
              <a:t>One (1) Trackless sidewalk tractor</a:t>
            </a:r>
            <a:r>
              <a:rPr lang="en-US" sz="1800" dirty="0">
                <a:effectLst/>
                <a:latin typeface="Calibri" panose="020F0502020204030204" pitchFamily="34" charset="0"/>
                <a:ea typeface="Calibri" panose="020F0502020204030204" pitchFamily="34" charset="0"/>
                <a:cs typeface="Times New Roman" panose="02020603050405020304" pitchFamily="18" charset="0"/>
              </a:rPr>
              <a:t> </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One (1) backhoe</a:t>
            </a:r>
          </a:p>
          <a:p>
            <a:pPr marL="342900" marR="0" lvl="0" indent="-342900">
              <a:lnSpc>
                <a:spcPct val="107000"/>
              </a:lnSpc>
              <a:spcBef>
                <a:spcPts val="0"/>
              </a:spcBef>
              <a:spcAft>
                <a:spcPts val="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Two (2) </a:t>
            </a:r>
            <a:r>
              <a:rPr lang="en-US" sz="1800" dirty="0" err="1">
                <a:effectLst/>
                <a:latin typeface="Calibri" panose="020F0502020204030204" pitchFamily="34" charset="0"/>
                <a:ea typeface="Calibri" panose="020F0502020204030204" pitchFamily="34" charset="0"/>
                <a:cs typeface="Times New Roman" panose="02020603050405020304" pitchFamily="18" charset="0"/>
              </a:rPr>
              <a:t>snowrators</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One (1) small tractor (this can be fitted with a snowplow)</a:t>
            </a:r>
          </a:p>
          <a:p>
            <a:pPr marL="342900" marR="0" lvl="0" indent="-342900">
              <a:lnSpc>
                <a:spcPct val="107000"/>
              </a:lnSpc>
              <a:spcBef>
                <a:spcPts val="0"/>
              </a:spcBef>
              <a:spcAft>
                <a:spcPts val="800"/>
              </a:spcAft>
              <a:buFont typeface="Symbol" panose="05050102010706020507" pitchFamily="18" charset="2"/>
              <a:buChar char=""/>
            </a:pPr>
            <a:r>
              <a:rPr lang="en-US" sz="1800" dirty="0">
                <a:effectLst/>
                <a:latin typeface="Calibri" panose="020F0502020204030204" pitchFamily="34" charset="0"/>
                <a:ea typeface="Calibri" panose="020F0502020204030204" pitchFamily="34" charset="0"/>
                <a:cs typeface="Times New Roman" panose="02020603050405020304" pitchFamily="18" charset="0"/>
              </a:rPr>
              <a:t>Ten (10) manual walk behind snowblowers </a:t>
            </a:r>
          </a:p>
          <a:p>
            <a:endParaRPr lang="en-US" dirty="0"/>
          </a:p>
        </p:txBody>
      </p:sp>
    </p:spTree>
    <p:extLst>
      <p:ext uri="{BB962C8B-B14F-4D97-AF65-F5344CB8AC3E}">
        <p14:creationId xmlns:p14="http://schemas.microsoft.com/office/powerpoint/2010/main" val="408870712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1D86A8-E6B5-15A3-1BD5-C50919FB3F7B}"/>
              </a:ext>
            </a:extLst>
          </p:cNvPr>
          <p:cNvSpPr>
            <a:spLocks noGrp="1"/>
          </p:cNvSpPr>
          <p:nvPr>
            <p:ph type="title"/>
          </p:nvPr>
        </p:nvSpPr>
        <p:spPr>
          <a:xfrm>
            <a:off x="351895" y="365125"/>
            <a:ext cx="11001905" cy="1325563"/>
          </a:xfrm>
        </p:spPr>
        <p:txBody>
          <a:bodyPr/>
          <a:lstStyle/>
          <a:p>
            <a:pPr algn="ctr"/>
            <a:r>
              <a:rPr lang="en-US" b="1" dirty="0"/>
              <a:t>Investing in New Equipment</a:t>
            </a:r>
          </a:p>
        </p:txBody>
      </p:sp>
      <p:pic>
        <p:nvPicPr>
          <p:cNvPr id="5" name="Content Placeholder 4">
            <a:extLst>
              <a:ext uri="{FF2B5EF4-FFF2-40B4-BE49-F238E27FC236}">
                <a16:creationId xmlns:a16="http://schemas.microsoft.com/office/drawing/2014/main" id="{353A0D62-DCBF-682A-3F4A-053C066658DF}"/>
              </a:ext>
            </a:extLst>
          </p:cNvPr>
          <p:cNvPicPr>
            <a:picLocks noGrp="1" noChangeAspect="1"/>
          </p:cNvPicPr>
          <p:nvPr>
            <p:ph sz="half" idx="1"/>
          </p:nvPr>
        </p:nvPicPr>
        <p:blipFill>
          <a:blip r:embed="rId2" r:link="rId3" cstate="print">
            <a:extLst>
              <a:ext uri="{28A0092B-C50C-407E-A947-70E740481C1C}">
                <a14:useLocalDpi xmlns:a14="http://schemas.microsoft.com/office/drawing/2010/main" val="0"/>
              </a:ext>
            </a:extLst>
          </a:blip>
          <a:srcRect/>
          <a:stretch>
            <a:fillRect/>
          </a:stretch>
        </p:blipFill>
        <p:spPr bwMode="auto">
          <a:xfrm>
            <a:off x="351895" y="1690687"/>
            <a:ext cx="5794811" cy="4486275"/>
          </a:xfrm>
          <a:prstGeom prst="rect">
            <a:avLst/>
          </a:prstGeom>
          <a:noFill/>
          <a:ln>
            <a:noFill/>
          </a:ln>
        </p:spPr>
      </p:pic>
      <p:pic>
        <p:nvPicPr>
          <p:cNvPr id="6" name="Content Placeholder 5">
            <a:extLst>
              <a:ext uri="{FF2B5EF4-FFF2-40B4-BE49-F238E27FC236}">
                <a16:creationId xmlns:a16="http://schemas.microsoft.com/office/drawing/2014/main" id="{82CA06E8-44A3-A621-3F4D-7468645B2617}"/>
              </a:ext>
            </a:extLst>
          </p:cNvPr>
          <p:cNvPicPr>
            <a:picLocks noGrp="1" noChangeAspect="1"/>
          </p:cNvPicPr>
          <p:nvPr>
            <p:ph sz="half" idx="2"/>
          </p:nvPr>
        </p:nvPicPr>
        <p:blipFill>
          <a:blip r:embed="rId4">
            <a:extLst>
              <a:ext uri="{28A0092B-C50C-407E-A947-70E740481C1C}">
                <a14:useLocalDpi xmlns:a14="http://schemas.microsoft.com/office/drawing/2010/main" val="0"/>
              </a:ext>
            </a:extLst>
          </a:blip>
          <a:stretch>
            <a:fillRect/>
          </a:stretch>
        </p:blipFill>
        <p:spPr>
          <a:xfrm>
            <a:off x="6172200" y="1690687"/>
            <a:ext cx="5181600" cy="4486275"/>
          </a:xfrm>
          <a:prstGeom prst="rect">
            <a:avLst/>
          </a:prstGeom>
        </p:spPr>
      </p:pic>
    </p:spTree>
    <p:extLst>
      <p:ext uri="{BB962C8B-B14F-4D97-AF65-F5344CB8AC3E}">
        <p14:creationId xmlns:p14="http://schemas.microsoft.com/office/powerpoint/2010/main" val="299894719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DB88C13-3165-D534-1950-F11874F31A46}"/>
              </a:ext>
            </a:extLst>
          </p:cNvPr>
          <p:cNvSpPr>
            <a:spLocks noGrp="1"/>
          </p:cNvSpPr>
          <p:nvPr>
            <p:ph type="title"/>
          </p:nvPr>
        </p:nvSpPr>
        <p:spPr/>
        <p:txBody>
          <a:bodyPr/>
          <a:lstStyle/>
          <a:p>
            <a:pPr algn="ctr"/>
            <a:r>
              <a:rPr lang="en-US" dirty="0"/>
              <a:t> </a:t>
            </a:r>
            <a:r>
              <a:rPr lang="en-US" b="1" dirty="0"/>
              <a:t>New Loaders and Attachments</a:t>
            </a:r>
          </a:p>
        </p:txBody>
      </p:sp>
      <p:pic>
        <p:nvPicPr>
          <p:cNvPr id="5" name="Content Placeholder 4" descr="A picture containing transport, yellow, tractor&#10;&#10;Description automatically generated">
            <a:extLst>
              <a:ext uri="{FF2B5EF4-FFF2-40B4-BE49-F238E27FC236}">
                <a16:creationId xmlns:a16="http://schemas.microsoft.com/office/drawing/2014/main" id="{C95AC4F3-D6BE-FC25-0D3A-2CE07CD73A59}"/>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058194"/>
            <a:ext cx="5181600" cy="3886200"/>
          </a:xfrm>
          <a:prstGeom prst="rect">
            <a:avLst/>
          </a:prstGeom>
        </p:spPr>
      </p:pic>
      <p:pic>
        <p:nvPicPr>
          <p:cNvPr id="7" name="Content Placeholder 6">
            <a:extLst>
              <a:ext uri="{FF2B5EF4-FFF2-40B4-BE49-F238E27FC236}">
                <a16:creationId xmlns:a16="http://schemas.microsoft.com/office/drawing/2014/main" id="{C5CC3283-FF44-CB4F-5F6B-D727D3CFC132}"/>
              </a:ext>
            </a:extLst>
          </p:cNvPr>
          <p:cNvPicPr>
            <a:picLocks noGrp="1" noChangeAspect="1"/>
          </p:cNvPicPr>
          <p:nvPr>
            <p:ph sz="half" idx="2"/>
          </p:nvPr>
        </p:nvPicPr>
        <p:blipFill>
          <a:blip r:embed="rId3" cstate="print">
            <a:extLst>
              <a:ext uri="{28A0092B-C50C-407E-A947-70E740481C1C}">
                <a14:useLocalDpi xmlns:a14="http://schemas.microsoft.com/office/drawing/2010/main" val="0"/>
              </a:ext>
            </a:extLst>
          </a:blip>
          <a:stretch>
            <a:fillRect/>
          </a:stretch>
        </p:blipFill>
        <p:spPr>
          <a:xfrm>
            <a:off x="6362700" y="2552701"/>
            <a:ext cx="4705349" cy="3181350"/>
          </a:xfrm>
          <a:prstGeom prst="rect">
            <a:avLst/>
          </a:prstGeom>
        </p:spPr>
      </p:pic>
    </p:spTree>
    <p:extLst>
      <p:ext uri="{BB962C8B-B14F-4D97-AF65-F5344CB8AC3E}">
        <p14:creationId xmlns:p14="http://schemas.microsoft.com/office/powerpoint/2010/main" val="44881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6E5D44-FFE9-1378-F315-A0B961C4E8CE}"/>
              </a:ext>
            </a:extLst>
          </p:cNvPr>
          <p:cNvSpPr>
            <a:spLocks noGrp="1"/>
          </p:cNvSpPr>
          <p:nvPr>
            <p:ph type="title"/>
          </p:nvPr>
        </p:nvSpPr>
        <p:spPr/>
        <p:txBody>
          <a:bodyPr/>
          <a:lstStyle/>
          <a:p>
            <a:r>
              <a:rPr lang="en-US" dirty="0"/>
              <a:t>6-wheel Drive Grader  Gated Grader Blade</a:t>
            </a:r>
          </a:p>
        </p:txBody>
      </p:sp>
      <p:pic>
        <p:nvPicPr>
          <p:cNvPr id="5" name="Content Placeholder 4">
            <a:extLst>
              <a:ext uri="{FF2B5EF4-FFF2-40B4-BE49-F238E27FC236}">
                <a16:creationId xmlns:a16="http://schemas.microsoft.com/office/drawing/2014/main" id="{9A95F1DB-ED58-5650-0A79-25BAC98631D6}"/>
              </a:ext>
            </a:extLst>
          </p:cNvPr>
          <p:cNvPicPr>
            <a:picLocks noGrp="1" noChangeAspect="1"/>
          </p:cNvPicPr>
          <p:nvPr>
            <p:ph sz="half" idx="1"/>
          </p:nvPr>
        </p:nvPicPr>
        <p:blipFill>
          <a:blip r:embed="rId2">
            <a:extLst>
              <a:ext uri="{28A0092B-C50C-407E-A947-70E740481C1C}">
                <a14:useLocalDpi xmlns:a14="http://schemas.microsoft.com/office/drawing/2010/main" val="0"/>
              </a:ext>
            </a:extLst>
          </a:blip>
          <a:stretch>
            <a:fillRect/>
          </a:stretch>
        </p:blipFill>
        <p:spPr>
          <a:xfrm>
            <a:off x="838200" y="2058194"/>
            <a:ext cx="5181600" cy="3886200"/>
          </a:xfrm>
          <a:prstGeom prst="rect">
            <a:avLst/>
          </a:prstGeom>
        </p:spPr>
      </p:pic>
      <p:pic>
        <p:nvPicPr>
          <p:cNvPr id="6" name="Content Placeholder 5" descr="A yellow tractor in the snow&#10;&#10;Description automatically generated with low confidence">
            <a:extLst>
              <a:ext uri="{FF2B5EF4-FFF2-40B4-BE49-F238E27FC236}">
                <a16:creationId xmlns:a16="http://schemas.microsoft.com/office/drawing/2014/main" id="{C5C61468-E8E7-2074-99A1-07F70212C76C}"/>
              </a:ext>
            </a:extLst>
          </p:cNvPr>
          <p:cNvPicPr>
            <a:picLocks noGrp="1" noChangeAspect="1"/>
          </p:cNvPicPr>
          <p:nvPr>
            <p:ph sz="half" idx="2"/>
          </p:nvPr>
        </p:nvPicPr>
        <p:blipFill>
          <a:blip r:embed="rId3" cstate="print">
            <a:extLst>
              <a:ext uri="{BEBA8EAE-BF5A-486C-A8C5-ECC9F3942E4B}">
                <a14:imgProps xmlns:a14="http://schemas.microsoft.com/office/drawing/2010/main">
                  <a14:imgLayer r:embed="rId4">
                    <a14:imgEffect>
                      <a14:brightnessContrast bright="20000"/>
                    </a14:imgEffect>
                  </a14:imgLayer>
                </a14:imgProps>
              </a:ext>
              <a:ext uri="{28A0092B-C50C-407E-A947-70E740481C1C}">
                <a14:useLocalDpi xmlns:a14="http://schemas.microsoft.com/office/drawing/2010/main" val="0"/>
              </a:ext>
            </a:extLst>
          </a:blip>
          <a:srcRect/>
          <a:stretch>
            <a:fillRect/>
          </a:stretch>
        </p:blipFill>
        <p:spPr bwMode="auto">
          <a:xfrm>
            <a:off x="6400801" y="1828800"/>
            <a:ext cx="4400550" cy="4115593"/>
          </a:xfrm>
          <a:prstGeom prst="rect">
            <a:avLst/>
          </a:prstGeom>
          <a:noFill/>
          <a:ln>
            <a:noFill/>
          </a:ln>
        </p:spPr>
      </p:pic>
    </p:spTree>
    <p:extLst>
      <p:ext uri="{BB962C8B-B14F-4D97-AF65-F5344CB8AC3E}">
        <p14:creationId xmlns:p14="http://schemas.microsoft.com/office/powerpoint/2010/main" val="357678770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1098</TotalTime>
  <Words>1334</Words>
  <Application>Microsoft Office PowerPoint</Application>
  <PresentationFormat>Widescreen</PresentationFormat>
  <Paragraphs>87</Paragraphs>
  <Slides>20</Slides>
  <Notes>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Cambria</vt:lpstr>
      <vt:lpstr>Euphemia</vt:lpstr>
      <vt:lpstr>Symbol</vt:lpstr>
      <vt:lpstr>Times New Roman</vt:lpstr>
      <vt:lpstr>Office Theme</vt:lpstr>
      <vt:lpstr>It’s About Time  Jeff Jacobson, Fairbanks City Public Works Department November 2022 </vt:lpstr>
      <vt:lpstr>Keeping Motorists and Pedestrians Safe Is Our Highest Priority</vt:lpstr>
      <vt:lpstr>PowerPoint Presentation</vt:lpstr>
      <vt:lpstr>Predicting Weather Conditions and Resources Needed</vt:lpstr>
      <vt:lpstr>            Snow Removal History 2016-2022     11/23/2021 to 4/27/2022  35,854 Truckloads*  677,118 cubic yards  November 1 thru December 31, 2021       66.2 inches of snow fell January 1-March 15, 2022    27.3 inches of snow fell November 1, 2021 thru March 15, 2022    93.5 inches of snow fell   11/5/2020 t0 4/12/2021  30,292 Truckloads*  533,995 cubic yards  11/12/2019 to 4/12/2020  25,372 Truckloads*  465,193 cubic yards  11/19/2018 to 3/25/2019  16,191 Truckloads  283,448 cubic yards   11/26/2017 to 4/5/2018  27,477 Truckloads  527,000 cubic yards     12/5/2016 to 4/3/2017  22,249 Truckloads  389,389 cubic yards  * rented  side dump trucks     </vt:lpstr>
      <vt:lpstr>Snow Removal Fleet Equipment</vt:lpstr>
      <vt:lpstr>Investing in New Equipment</vt:lpstr>
      <vt:lpstr> New Loaders and Attachments</vt:lpstr>
      <vt:lpstr>6-wheel Drive Grader  Gated Grader Blade</vt:lpstr>
      <vt:lpstr>Side Dumps and Tractors can haul 2-3 times more snow than one end dump</vt:lpstr>
      <vt:lpstr> Two New Snowrators</vt:lpstr>
      <vt:lpstr>New Sander New Jet/Vac Truck</vt:lpstr>
      <vt:lpstr> Street Sweeper   Sidewalk Trackless Tractor</vt:lpstr>
      <vt:lpstr>Efficiency of Operations</vt:lpstr>
      <vt:lpstr>  Snow Storage Sites 2022-2023 </vt:lpstr>
      <vt:lpstr> Efficiency of Operations</vt:lpstr>
      <vt:lpstr>Ongoing Challenges</vt:lpstr>
      <vt:lpstr>PowerPoint Presentation</vt:lpstr>
      <vt:lpstr>PowerPoint Presentation</vt:lpstr>
      <vt:lpstr>Doing More with Less Resources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Jeff Jacobson</dc:creator>
  <cp:lastModifiedBy>Jeff Jacobson</cp:lastModifiedBy>
  <cp:revision>5</cp:revision>
  <cp:lastPrinted>2022-11-16T01:35:32Z</cp:lastPrinted>
  <dcterms:created xsi:type="dcterms:W3CDTF">2022-11-14T19:21:58Z</dcterms:created>
  <dcterms:modified xsi:type="dcterms:W3CDTF">2022-11-16T16:56:29Z</dcterms:modified>
</cp:coreProperties>
</file>